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13" r:id="rId4"/>
    <p:sldMasterId id="2147483752" r:id="rId5"/>
  </p:sldMasterIdLst>
  <p:notesMasterIdLst>
    <p:notesMasterId r:id="rId38"/>
  </p:notesMasterIdLst>
  <p:handoutMasterIdLst>
    <p:handoutMasterId r:id="rId39"/>
  </p:handoutMasterIdLst>
  <p:sldIdLst>
    <p:sldId id="256" r:id="rId6"/>
    <p:sldId id="257" r:id="rId7"/>
    <p:sldId id="258" r:id="rId8"/>
    <p:sldId id="261" r:id="rId9"/>
    <p:sldId id="270" r:id="rId10"/>
    <p:sldId id="271" r:id="rId11"/>
    <p:sldId id="294" r:id="rId12"/>
    <p:sldId id="312" r:id="rId13"/>
    <p:sldId id="328" r:id="rId14"/>
    <p:sldId id="295" r:id="rId15"/>
    <p:sldId id="316" r:id="rId16"/>
    <p:sldId id="313" r:id="rId17"/>
    <p:sldId id="320" r:id="rId18"/>
    <p:sldId id="321" r:id="rId19"/>
    <p:sldId id="322" r:id="rId20"/>
    <p:sldId id="325" r:id="rId21"/>
    <p:sldId id="319" r:id="rId22"/>
    <p:sldId id="324" r:id="rId23"/>
    <p:sldId id="308" r:id="rId24"/>
    <p:sldId id="326" r:id="rId25"/>
    <p:sldId id="327" r:id="rId26"/>
    <p:sldId id="296" r:id="rId27"/>
    <p:sldId id="304" r:id="rId28"/>
    <p:sldId id="303" r:id="rId29"/>
    <p:sldId id="306" r:id="rId30"/>
    <p:sldId id="305" r:id="rId31"/>
    <p:sldId id="299" r:id="rId32"/>
    <p:sldId id="302" r:id="rId33"/>
    <p:sldId id="297" r:id="rId34"/>
    <p:sldId id="310" r:id="rId35"/>
    <p:sldId id="329" r:id="rId36"/>
    <p:sldId id="293" r:id="rId3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répartition des usagers </a:t>
            </a:r>
          </a:p>
          <a:p>
            <a:pPr>
              <a:defRPr/>
            </a:pPr>
            <a:r>
              <a:rPr lang="fr-FR"/>
              <a:t>de la restauration collective</a:t>
            </a:r>
          </a:p>
        </c:rich>
      </c:tx>
      <c:layout>
        <c:manualLayout>
          <c:xMode val="edge"/>
          <c:yMode val="edge"/>
          <c:x val="0.1701734470691163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8144113063989801"/>
          <c:y val="0.28806765666718531"/>
          <c:w val="0.44345677496508679"/>
          <c:h val="0.613060057953774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A-4616-B2DB-41E64A4822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A-4616-B2DB-41E64A4822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A-4616-B2DB-41E64A4822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A-4616-B2DB-41E64A4822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9A-4616-B2DB-41E64A482239}"/>
              </c:ext>
            </c:extLst>
          </c:dPt>
          <c:dLbls>
            <c:dLbl>
              <c:idx val="0"/>
              <c:layout>
                <c:manualLayout>
                  <c:x val="1.1753827646544182E-2"/>
                  <c:y val="-9.36242344706911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9A-4616-B2DB-41E64A482239}"/>
                </c:ext>
              </c:extLst>
            </c:dLbl>
            <c:dLbl>
              <c:idx val="1"/>
              <c:layout>
                <c:manualLayout>
                  <c:x val="-6.9351596675415558E-2"/>
                  <c:y val="-0.157974628171478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9A-4616-B2DB-41E64A482239}"/>
                </c:ext>
              </c:extLst>
            </c:dLbl>
            <c:dLbl>
              <c:idx val="2"/>
              <c:layout>
                <c:manualLayout>
                  <c:x val="-3.2030402449693789E-2"/>
                  <c:y val="8.41426071741036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9A-4616-B2DB-41E64A482239}"/>
                </c:ext>
              </c:extLst>
            </c:dLbl>
            <c:dLbl>
              <c:idx val="3"/>
              <c:layout>
                <c:manualLayout>
                  <c:x val="-2.2405839895013123E-2"/>
                  <c:y val="-4.12241178186060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9A-4616-B2DB-41E64A4822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Feuil2!$F$17:$J$17</c:f>
              <c:strCache>
                <c:ptCount val="5"/>
                <c:pt idx="0">
                  <c:v>scolaires</c:v>
                </c:pt>
                <c:pt idx="1">
                  <c:v>collègiens</c:v>
                </c:pt>
                <c:pt idx="2">
                  <c:v>lycéens</c:v>
                </c:pt>
                <c:pt idx="3">
                  <c:v>ehpad</c:v>
                </c:pt>
                <c:pt idx="4">
                  <c:v>esat</c:v>
                </c:pt>
              </c:strCache>
            </c:strRef>
          </c:cat>
          <c:val>
            <c:numRef>
              <c:f>Feuil2!$F$18:$J$18</c:f>
              <c:numCache>
                <c:formatCode>General</c:formatCode>
                <c:ptCount val="5"/>
                <c:pt idx="0">
                  <c:v>4041</c:v>
                </c:pt>
                <c:pt idx="1">
                  <c:v>1962</c:v>
                </c:pt>
                <c:pt idx="2">
                  <c:v>1220</c:v>
                </c:pt>
                <c:pt idx="3">
                  <c:v>664</c:v>
                </c:pt>
                <c:pt idx="4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9A-4616-B2DB-41E64A4822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Achat par</a:t>
            </a:r>
            <a:r>
              <a:rPr lang="fr-FR" b="1" baseline="0" dirty="0"/>
              <a:t> marché public</a:t>
            </a:r>
            <a:endParaRPr lang="fr-FR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5D-4A44-BE64-B08AD9DCDE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5D-4A44-BE64-B08AD9DCDE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5D-4A44-BE64-B08AD9DCDE4B}"/>
              </c:ext>
            </c:extLst>
          </c:dPt>
          <c:dLbls>
            <c:dLbl>
              <c:idx val="0"/>
              <c:layout>
                <c:manualLayout>
                  <c:x val="-0.12468919510061242"/>
                  <c:y val="0.223460557013706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Marché </a:t>
                    </a:r>
                  </a:p>
                  <a:p>
                    <a:pPr>
                      <a:defRPr sz="1100" b="1"/>
                    </a:pPr>
                    <a:r>
                      <a:rPr lang="en-US" dirty="0"/>
                      <a:t>Public:</a:t>
                    </a:r>
                  </a:p>
                  <a:p>
                    <a:pPr>
                      <a:defRPr sz="1100" b="1"/>
                    </a:pPr>
                    <a:r>
                      <a:rPr lang="en-US" dirty="0"/>
                      <a:t> </a:t>
                    </a:r>
                    <a:fld id="{CF66B25F-F5B9-48A9-89E0-D7D1515AE22B}" type="VALUE">
                      <a:rPr lang="en-US" baseline="0" smtClean="0"/>
                      <a:pPr>
                        <a:defRPr sz="1100" b="1"/>
                      </a:pPr>
                      <a:t>[VALEUR]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5D-4A44-BE64-B08AD9DCDE4B}"/>
                </c:ext>
              </c:extLst>
            </c:dLbl>
            <c:dLbl>
              <c:idx val="1"/>
              <c:layout>
                <c:manualLayout>
                  <c:x val="-0.15469816272965889"/>
                  <c:y val="-0.14155074365704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933BDE3-C44C-4E27-BB47-81397FA10873}" type="CATEGORYNAME">
                      <a:rPr lang="en-US" smtClean="0"/>
                      <a:pPr>
                        <a:defRPr sz="1100" b="1"/>
                      </a:pPr>
                      <a:t>[NOM DE CATÉGORIE]</a:t>
                    </a:fld>
                    <a:r>
                      <a:rPr lang="en-US" baseline="0" dirty="0"/>
                      <a:t>s </a:t>
                    </a:r>
                    <a:fld id="{108C7F47-4910-4EE9-8B6D-88548B0BB4F4}" type="VALUE">
                      <a:rPr lang="en-US" baseline="0"/>
                      <a:pPr>
                        <a:defRPr sz="1100" b="1"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5D-4A44-BE64-B08AD9DCDE4B}"/>
                </c:ext>
              </c:extLst>
            </c:dLbl>
            <c:dLbl>
              <c:idx val="2"/>
              <c:layout>
                <c:manualLayout>
                  <c:x val="0.16047156605424323"/>
                  <c:y val="-9.42778506853309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Hors </a:t>
                    </a:r>
                  </a:p>
                  <a:p>
                    <a:pPr>
                      <a:defRPr sz="1200" b="1"/>
                    </a:pPr>
                    <a:r>
                      <a:rPr lang="en-US" dirty="0"/>
                      <a:t>Marché</a:t>
                    </a:r>
                    <a:r>
                      <a:rPr lang="en-US" baseline="0" dirty="0"/>
                      <a:t> public</a:t>
                    </a:r>
                    <a:r>
                      <a:rPr lang="en-US" dirty="0"/>
                      <a:t>:</a:t>
                    </a:r>
                  </a:p>
                  <a:p>
                    <a:pPr>
                      <a:defRPr sz="1200" b="1"/>
                    </a:pPr>
                    <a:r>
                      <a:rPr lang="en-US" baseline="0" dirty="0"/>
                      <a:t> </a:t>
                    </a:r>
                    <a:fld id="{D27D51C1-1186-43F9-84C6-019966945786}" type="VALUE">
                      <a:rPr lang="en-US" baseline="0"/>
                      <a:pPr>
                        <a:defRPr sz="1200" b="1"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5D-4A44-BE64-B08AD9DCD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stat!$B$26:$B$28</c:f>
              <c:strCache>
                <c:ptCount val="3"/>
                <c:pt idx="0">
                  <c:v>oui</c:v>
                </c:pt>
                <c:pt idx="1">
                  <c:v>groupement achat</c:v>
                </c:pt>
                <c:pt idx="2">
                  <c:v>non</c:v>
                </c:pt>
              </c:strCache>
            </c:strRef>
          </c:cat>
          <c:val>
            <c:numRef>
              <c:f>stat!$C$26:$C$28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5D-4A44-BE64-B08AD9DCDE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3C30DCE-D117-49BB-BD83-50A75FBD02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46B08B-5C36-4EEF-B1E0-48CC938C0C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A033-3315-425A-8BE1-05F2B72E2E2F}" type="datetimeFigureOut">
              <a:rPr lang="fr-FR" smtClean="0"/>
              <a:t>28/10/2019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29E0E2-06AF-46D0-BD56-76838FBF18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CDD0A0-7712-47F0-9C62-9AB4DCC09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81F6-CBD2-4F05-A61C-6E1C44192F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494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5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59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59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59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3981264-9261-4112-B8B9-21008DD8317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0"/>
            <a:ext cx="2354400" cy="6851160"/>
            <a:chOff x="27360" y="0"/>
            <a:chExt cx="2354400" cy="6851160"/>
          </a:xfrm>
        </p:grpSpPr>
        <p:sp>
          <p:nvSpPr>
            <p:cNvPr id="14" name="CustomShape 15"/>
            <p:cNvSpPr/>
            <p:nvPr/>
          </p:nvSpPr>
          <p:spPr>
            <a:xfrm>
              <a:off x="27360" y="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2400" cy="7765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0"/>
            <a:ext cx="2354400" cy="6851160"/>
            <a:chOff x="27360" y="0"/>
            <a:chExt cx="2354400" cy="6851160"/>
          </a:xfrm>
        </p:grpSpPr>
        <p:sp>
          <p:nvSpPr>
            <p:cNvPr id="80" name="CustomShape 15"/>
            <p:cNvSpPr/>
            <p:nvPr/>
          </p:nvSpPr>
          <p:spPr>
            <a:xfrm>
              <a:off x="27360" y="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>
            <a:off x="0" y="4323960"/>
            <a:ext cx="1742400" cy="7765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847600" cy="6634800"/>
            <a:chOff x="0" y="228600"/>
            <a:chExt cx="2847600" cy="663480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96840" cy="6220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128520" y="3156480"/>
              <a:ext cx="642600" cy="23184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807120" y="5447160"/>
              <a:ext cx="605520" cy="14162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959760" y="6503760"/>
              <a:ext cx="167400" cy="3596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100800" y="3201120"/>
              <a:ext cx="817920" cy="33246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22320" y="228600"/>
              <a:ext cx="102240" cy="29239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78120" y="2944080"/>
              <a:ext cx="74160" cy="4899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769680" y="5478840"/>
              <a:ext cx="186120" cy="10209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775440" y="1398960"/>
              <a:ext cx="2072160" cy="40442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922680" y="6530040"/>
              <a:ext cx="158040" cy="3333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769680" y="5359320"/>
              <a:ext cx="33480" cy="2178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849960" y="6244560"/>
              <a:ext cx="234720" cy="6184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7360" y="0"/>
            <a:ext cx="2352600" cy="6849360"/>
            <a:chOff x="27360" y="0"/>
            <a:chExt cx="2352600" cy="6849360"/>
          </a:xfrm>
        </p:grpSpPr>
        <p:sp>
          <p:nvSpPr>
            <p:cNvPr id="146" name="CustomShape 15"/>
            <p:cNvSpPr/>
            <p:nvPr/>
          </p:nvSpPr>
          <p:spPr>
            <a:xfrm>
              <a:off x="27360" y="0"/>
              <a:ext cx="490320" cy="43970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550440" y="4316400"/>
              <a:ext cx="419400" cy="15768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1006200" y="5862600"/>
              <a:ext cx="426960" cy="9867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521640" y="4364280"/>
              <a:ext cx="547920" cy="22320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68000" y="1289160"/>
              <a:ext cx="170280" cy="30232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1111680" y="6571440"/>
              <a:ext cx="130320" cy="2775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502560" y="4107600"/>
              <a:ext cx="78480" cy="5076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973800" y="3145680"/>
              <a:ext cx="1406160" cy="27129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1073520" y="6600240"/>
              <a:ext cx="116640" cy="2491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973800" y="5897160"/>
              <a:ext cx="133920" cy="6703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973800" y="5772600"/>
              <a:ext cx="34200" cy="2239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1006200" y="6322680"/>
              <a:ext cx="206640" cy="5266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78920" cy="6854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-4320" y="710640"/>
            <a:ext cx="1584720" cy="5032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1"/>
          <p:cNvGrpSpPr/>
          <p:nvPr/>
        </p:nvGrpSpPr>
        <p:grpSpPr>
          <a:xfrm>
            <a:off x="0" y="228600"/>
            <a:ext cx="2847960" cy="6635160"/>
            <a:chOff x="0" y="228600"/>
            <a:chExt cx="2847960" cy="6635160"/>
          </a:xfrm>
        </p:grpSpPr>
        <p:sp>
          <p:nvSpPr>
            <p:cNvPr id="330" name="CustomShape 2"/>
            <p:cNvSpPr/>
            <p:nvPr/>
          </p:nvSpPr>
          <p:spPr>
            <a:xfrm>
              <a:off x="0" y="2575080"/>
              <a:ext cx="97200" cy="62244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3"/>
            <p:cNvSpPr/>
            <p:nvPr/>
          </p:nvSpPr>
          <p:spPr>
            <a:xfrm>
              <a:off x="128520" y="3156480"/>
              <a:ext cx="642960" cy="231876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4"/>
            <p:cNvSpPr/>
            <p:nvPr/>
          </p:nvSpPr>
          <p:spPr>
            <a:xfrm>
              <a:off x="807120" y="5447160"/>
              <a:ext cx="605880" cy="141660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5"/>
            <p:cNvSpPr/>
            <p:nvPr/>
          </p:nvSpPr>
          <p:spPr>
            <a:xfrm>
              <a:off x="959760" y="6503760"/>
              <a:ext cx="167760" cy="36000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6"/>
            <p:cNvSpPr/>
            <p:nvPr/>
          </p:nvSpPr>
          <p:spPr>
            <a:xfrm>
              <a:off x="100800" y="3201120"/>
              <a:ext cx="818280" cy="332496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7"/>
            <p:cNvSpPr/>
            <p:nvPr/>
          </p:nvSpPr>
          <p:spPr>
            <a:xfrm>
              <a:off x="22320" y="228600"/>
              <a:ext cx="102600" cy="292428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8"/>
            <p:cNvSpPr/>
            <p:nvPr/>
          </p:nvSpPr>
          <p:spPr>
            <a:xfrm>
              <a:off x="78120" y="2944080"/>
              <a:ext cx="74520" cy="49032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9"/>
            <p:cNvSpPr/>
            <p:nvPr/>
          </p:nvSpPr>
          <p:spPr>
            <a:xfrm>
              <a:off x="769680" y="5478840"/>
              <a:ext cx="186480" cy="102132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10"/>
            <p:cNvSpPr/>
            <p:nvPr/>
          </p:nvSpPr>
          <p:spPr>
            <a:xfrm>
              <a:off x="775440" y="1398960"/>
              <a:ext cx="2072520" cy="404460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11"/>
            <p:cNvSpPr/>
            <p:nvPr/>
          </p:nvSpPr>
          <p:spPr>
            <a:xfrm>
              <a:off x="922680" y="6530040"/>
              <a:ext cx="158400" cy="33372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12"/>
            <p:cNvSpPr/>
            <p:nvPr/>
          </p:nvSpPr>
          <p:spPr>
            <a:xfrm>
              <a:off x="769680" y="5359320"/>
              <a:ext cx="33840" cy="218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13"/>
            <p:cNvSpPr/>
            <p:nvPr/>
          </p:nvSpPr>
          <p:spPr>
            <a:xfrm>
              <a:off x="849960" y="6244560"/>
              <a:ext cx="235080" cy="61884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42" name="Group 14"/>
          <p:cNvGrpSpPr/>
          <p:nvPr/>
        </p:nvGrpSpPr>
        <p:grpSpPr>
          <a:xfrm>
            <a:off x="27360" y="0"/>
            <a:ext cx="2352960" cy="6849720"/>
            <a:chOff x="27360" y="0"/>
            <a:chExt cx="2352960" cy="6849720"/>
          </a:xfrm>
        </p:grpSpPr>
        <p:sp>
          <p:nvSpPr>
            <p:cNvPr id="343" name="CustomShape 15"/>
            <p:cNvSpPr/>
            <p:nvPr/>
          </p:nvSpPr>
          <p:spPr>
            <a:xfrm>
              <a:off x="27360" y="0"/>
              <a:ext cx="490680" cy="439740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16"/>
            <p:cNvSpPr/>
            <p:nvPr/>
          </p:nvSpPr>
          <p:spPr>
            <a:xfrm>
              <a:off x="550440" y="4316400"/>
              <a:ext cx="419760" cy="157716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7"/>
            <p:cNvSpPr/>
            <p:nvPr/>
          </p:nvSpPr>
          <p:spPr>
            <a:xfrm>
              <a:off x="1006200" y="5862600"/>
              <a:ext cx="427320" cy="98712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18"/>
            <p:cNvSpPr/>
            <p:nvPr/>
          </p:nvSpPr>
          <p:spPr>
            <a:xfrm>
              <a:off x="521640" y="4364280"/>
              <a:ext cx="548280" cy="223236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19"/>
            <p:cNvSpPr/>
            <p:nvPr/>
          </p:nvSpPr>
          <p:spPr>
            <a:xfrm>
              <a:off x="468000" y="1289160"/>
              <a:ext cx="170640" cy="302364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20"/>
            <p:cNvSpPr/>
            <p:nvPr/>
          </p:nvSpPr>
          <p:spPr>
            <a:xfrm>
              <a:off x="1111680" y="6571440"/>
              <a:ext cx="130680" cy="27792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21"/>
            <p:cNvSpPr/>
            <p:nvPr/>
          </p:nvSpPr>
          <p:spPr>
            <a:xfrm>
              <a:off x="502560" y="4107600"/>
              <a:ext cx="78840" cy="5079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22"/>
            <p:cNvSpPr/>
            <p:nvPr/>
          </p:nvSpPr>
          <p:spPr>
            <a:xfrm>
              <a:off x="973800" y="3145680"/>
              <a:ext cx="1406520" cy="271332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23"/>
            <p:cNvSpPr/>
            <p:nvPr/>
          </p:nvSpPr>
          <p:spPr>
            <a:xfrm>
              <a:off x="1073520" y="6600240"/>
              <a:ext cx="117000" cy="24948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24"/>
            <p:cNvSpPr/>
            <p:nvPr/>
          </p:nvSpPr>
          <p:spPr>
            <a:xfrm>
              <a:off x="973800" y="5897160"/>
              <a:ext cx="134280" cy="67068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25"/>
            <p:cNvSpPr/>
            <p:nvPr/>
          </p:nvSpPr>
          <p:spPr>
            <a:xfrm>
              <a:off x="973800" y="5772600"/>
              <a:ext cx="34560" cy="22428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26"/>
            <p:cNvSpPr/>
            <p:nvPr/>
          </p:nvSpPr>
          <p:spPr>
            <a:xfrm>
              <a:off x="1006200" y="6322680"/>
              <a:ext cx="207000" cy="52704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5" name="CustomShape 27"/>
          <p:cNvSpPr/>
          <p:nvPr/>
        </p:nvSpPr>
        <p:spPr>
          <a:xfrm>
            <a:off x="0" y="0"/>
            <a:ext cx="179280" cy="685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6" name="CustomShape 28"/>
          <p:cNvSpPr/>
          <p:nvPr/>
        </p:nvSpPr>
        <p:spPr>
          <a:xfrm flipV="1">
            <a:off x="-4320" y="710640"/>
            <a:ext cx="1585080" cy="50364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58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528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0" name="Group 14"/>
          <p:cNvGrpSpPr/>
          <p:nvPr/>
        </p:nvGrpSpPr>
        <p:grpSpPr>
          <a:xfrm>
            <a:off x="27360" y="0"/>
            <a:ext cx="2354400" cy="6851160"/>
            <a:chOff x="27360" y="0"/>
            <a:chExt cx="2354400" cy="6851160"/>
          </a:xfrm>
        </p:grpSpPr>
        <p:sp>
          <p:nvSpPr>
            <p:cNvPr id="541" name="CustomShape 15"/>
            <p:cNvSpPr/>
            <p:nvPr/>
          </p:nvSpPr>
          <p:spPr>
            <a:xfrm>
              <a:off x="27360" y="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3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4" name="CustomShape 28"/>
          <p:cNvSpPr/>
          <p:nvPr/>
        </p:nvSpPr>
        <p:spPr>
          <a:xfrm flipV="1">
            <a:off x="-4320" y="71208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556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4.jpg"/><Relationship Id="rId5" Type="http://schemas.openxmlformats.org/officeDocument/2006/relationships/image" Target="../media/image13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4.emf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1678329" y="1085040"/>
            <a:ext cx="9824031" cy="3025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Réunion 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Projet Alimentaire de Territoire</a:t>
            </a:r>
            <a:endParaRPr lang="fr-F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du Pays Midi Quercy</a:t>
            </a:r>
          </a:p>
          <a:p>
            <a:pPr algn="ctr">
              <a:lnSpc>
                <a:spcPct val="100000"/>
              </a:lnSpc>
            </a:pPr>
            <a:endParaRPr lang="fr-FR" sz="4400" b="1" spc="-1" dirty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404040"/>
                </a:solidFill>
                <a:latin typeface="Century Gothic"/>
                <a:ea typeface="DejaVu Sans"/>
              </a:rPr>
              <a:t>Restauration collective</a:t>
            </a:r>
          </a:p>
          <a:p>
            <a:pPr algn="ctr">
              <a:lnSpc>
                <a:spcPct val="100000"/>
              </a:lnSpc>
            </a:pPr>
            <a:r>
              <a:rPr lang="fr-FR" sz="4400" b="1" spc="-1" dirty="0">
                <a:solidFill>
                  <a:srgbClr val="404040"/>
                </a:solidFill>
                <a:latin typeface="Century Gothic"/>
                <a:ea typeface="DejaVu Sans"/>
              </a:rPr>
              <a:t>e</a:t>
            </a:r>
            <a:r>
              <a:rPr lang="fr-FR" sz="4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t approvisionnement local et/ou bio</a:t>
            </a:r>
            <a:endParaRPr lang="fr-FR" sz="4400" b="0" strike="noStrike" spc="-1" dirty="0">
              <a:latin typeface="Arial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2589120" y="4777200"/>
            <a:ext cx="8913240" cy="112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1800" b="0" strike="noStrike" spc="-1" dirty="0">
                <a:solidFill>
                  <a:srgbClr val="595959"/>
                </a:solidFill>
                <a:latin typeface="Century Gothic"/>
                <a:ea typeface="DejaVu Sans"/>
              </a:rPr>
              <a:t>Mercredi 09 octobre 2019- </a:t>
            </a:r>
            <a:r>
              <a:rPr lang="fr-FR" sz="1800" b="0" strike="noStrike" spc="-1" dirty="0" err="1">
                <a:solidFill>
                  <a:srgbClr val="595959"/>
                </a:solidFill>
                <a:latin typeface="Century Gothic"/>
                <a:ea typeface="DejaVu Sans"/>
              </a:rPr>
              <a:t>Réalville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601" name="Image 3"/>
          <p:cNvPicPr/>
          <p:nvPr/>
        </p:nvPicPr>
        <p:blipFill>
          <a:blip r:embed="rId2"/>
          <a:stretch/>
        </p:blipFill>
        <p:spPr>
          <a:xfrm>
            <a:off x="175320" y="0"/>
            <a:ext cx="2256480" cy="1244160"/>
          </a:xfrm>
          <a:prstGeom prst="rect">
            <a:avLst/>
          </a:prstGeom>
          <a:ln>
            <a:noFill/>
          </a:ln>
        </p:spPr>
      </p:pic>
      <p:grpSp>
        <p:nvGrpSpPr>
          <p:cNvPr id="602" name="Group 3"/>
          <p:cNvGrpSpPr/>
          <p:nvPr/>
        </p:nvGrpSpPr>
        <p:grpSpPr>
          <a:xfrm>
            <a:off x="2589120" y="6186240"/>
            <a:ext cx="6947280" cy="540720"/>
            <a:chOff x="2589120" y="6186240"/>
            <a:chExt cx="6947280" cy="540720"/>
          </a:xfrm>
        </p:grpSpPr>
        <p:grpSp>
          <p:nvGrpSpPr>
            <p:cNvPr id="603" name="Group 4"/>
            <p:cNvGrpSpPr/>
            <p:nvPr/>
          </p:nvGrpSpPr>
          <p:grpSpPr>
            <a:xfrm>
              <a:off x="2589120" y="6186240"/>
              <a:ext cx="6947280" cy="540720"/>
              <a:chOff x="2589120" y="6186240"/>
              <a:chExt cx="6947280" cy="540720"/>
            </a:xfrm>
          </p:grpSpPr>
          <p:pic>
            <p:nvPicPr>
              <p:cNvPr id="604" name="Image 13"/>
              <p:cNvPicPr/>
              <p:nvPr/>
            </p:nvPicPr>
            <p:blipFill>
              <a:blip r:embed="rId3"/>
              <a:srcRect t="19258"/>
              <a:stretch/>
            </p:blipFill>
            <p:spPr>
              <a:xfrm>
                <a:off x="2589120" y="6186240"/>
                <a:ext cx="6919200" cy="54072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05" name="CustomShape 5"/>
              <p:cNvSpPr/>
              <p:nvPr/>
            </p:nvSpPr>
            <p:spPr>
              <a:xfrm>
                <a:off x="7442640" y="6319440"/>
                <a:ext cx="2093760" cy="35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606" name="Image 6"/>
            <p:cNvPicPr/>
            <p:nvPr/>
          </p:nvPicPr>
          <p:blipFill>
            <a:blip r:embed="rId4"/>
            <a:stretch/>
          </p:blipFill>
          <p:spPr>
            <a:xfrm>
              <a:off x="8563320" y="6324120"/>
              <a:ext cx="399600" cy="231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7" name="Image 7"/>
            <p:cNvPicPr/>
            <p:nvPr/>
          </p:nvPicPr>
          <p:blipFill>
            <a:blip r:embed="rId5"/>
            <a:stretch/>
          </p:blipFill>
          <p:spPr>
            <a:xfrm>
              <a:off x="9235440" y="6324120"/>
              <a:ext cx="2595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8" name="Image 8"/>
            <p:cNvPicPr/>
            <p:nvPr/>
          </p:nvPicPr>
          <p:blipFill>
            <a:blip r:embed="rId6"/>
            <a:srcRect l="23020" t="50032" r="33203" b="4977"/>
            <a:stretch/>
          </p:blipFill>
          <p:spPr>
            <a:xfrm>
              <a:off x="7431840" y="6306840"/>
              <a:ext cx="398880" cy="248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9" name="Picture 5"/>
            <p:cNvPicPr/>
            <p:nvPr/>
          </p:nvPicPr>
          <p:blipFill>
            <a:blip r:embed="rId7"/>
            <a:stretch/>
          </p:blipFill>
          <p:spPr>
            <a:xfrm>
              <a:off x="8980560" y="6324120"/>
              <a:ext cx="238320" cy="231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0" name="Picture 3"/>
            <p:cNvPicPr/>
            <p:nvPr/>
          </p:nvPicPr>
          <p:blipFill>
            <a:blip r:embed="rId8"/>
            <a:stretch/>
          </p:blipFill>
          <p:spPr>
            <a:xfrm>
              <a:off x="8085240" y="6325920"/>
              <a:ext cx="190080" cy="235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1" name="Picture 4"/>
            <p:cNvPicPr/>
            <p:nvPr/>
          </p:nvPicPr>
          <p:blipFill>
            <a:blip r:embed="rId9"/>
            <a:stretch/>
          </p:blipFill>
          <p:spPr>
            <a:xfrm>
              <a:off x="8297640" y="6325920"/>
              <a:ext cx="248760" cy="23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2" name="Picture 5"/>
            <p:cNvPicPr/>
            <p:nvPr/>
          </p:nvPicPr>
          <p:blipFill>
            <a:blip r:embed="rId10"/>
            <a:srcRect l="40372" t="35876" r="37225" b="21138"/>
            <a:stretch/>
          </p:blipFill>
          <p:spPr>
            <a:xfrm>
              <a:off x="7835040" y="6322320"/>
              <a:ext cx="235800" cy="238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13" name="Image 15"/>
          <p:cNvPicPr/>
          <p:nvPr/>
        </p:nvPicPr>
        <p:blipFill>
          <a:blip r:embed="rId11"/>
          <a:stretch/>
        </p:blipFill>
        <p:spPr>
          <a:xfrm>
            <a:off x="7488720" y="3959280"/>
            <a:ext cx="2001600" cy="174924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97DF03C-668D-466C-A99F-82E447BD5FA0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9602880" y="4115250"/>
            <a:ext cx="1899480" cy="174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	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	</a:t>
            </a:r>
          </a:p>
          <a:p>
            <a:r>
              <a:rPr lang="fr-FR" sz="2000" b="1" dirty="0"/>
              <a:t>	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	</a:t>
            </a:r>
          </a:p>
          <a:p>
            <a:endParaRPr lang="fr-FR" sz="2000" b="1" dirty="0"/>
          </a:p>
          <a:p>
            <a:r>
              <a:rPr lang="fr-FR" sz="2000" b="1" dirty="0"/>
              <a:t>	Les menus sont généralement proposés directement par l’équipe de cuisine</a:t>
            </a:r>
          </a:p>
          <a:p>
            <a:endParaRPr lang="fr-FR" sz="2000" b="1" dirty="0"/>
          </a:p>
          <a:p>
            <a:r>
              <a:rPr lang="fr-FR" sz="2000" b="1" dirty="0"/>
              <a:t>	</a:t>
            </a:r>
            <a:r>
              <a:rPr lang="fr-FR" sz="2000" dirty="0"/>
              <a:t>La plupart du temps en concertation </a:t>
            </a:r>
            <a:r>
              <a:rPr lang="fr-FR" sz="1800" dirty="0"/>
              <a:t>(services administratifs, diététicien, consommateurs)</a:t>
            </a:r>
          </a:p>
          <a:p>
            <a:endParaRPr lang="fr-FR" sz="2000" b="1" dirty="0"/>
          </a:p>
          <a:p>
            <a:r>
              <a:rPr lang="fr-FR" sz="2000" b="1" dirty="0"/>
              <a:t>	</a:t>
            </a:r>
            <a:r>
              <a:rPr lang="fr-FR" sz="2000" b="1" u="sng" dirty="0"/>
              <a:t>Critères de composition des menus</a:t>
            </a:r>
            <a:r>
              <a:rPr lang="fr-FR" sz="2000" b="1" dirty="0"/>
              <a:t> :</a:t>
            </a:r>
          </a:p>
          <a:p>
            <a:r>
              <a:rPr lang="fr-FR" sz="2000" b="1" dirty="0"/>
              <a:t>	</a:t>
            </a:r>
          </a:p>
          <a:p>
            <a:r>
              <a:rPr lang="fr-FR" sz="2000" b="1" dirty="0"/>
              <a:t>	1- la qualité</a:t>
            </a:r>
          </a:p>
          <a:p>
            <a:r>
              <a:rPr lang="fr-FR" sz="2000" b="1" dirty="0"/>
              <a:t>	2- prix				</a:t>
            </a:r>
          </a:p>
          <a:p>
            <a:r>
              <a:rPr lang="fr-FR" sz="2000" b="1" dirty="0"/>
              <a:t>	3- équilibre – diversité 	</a:t>
            </a:r>
          </a:p>
          <a:p>
            <a:r>
              <a:rPr lang="fr-FR" sz="2000" b="1" dirty="0"/>
              <a:t>	</a:t>
            </a:r>
          </a:p>
          <a:p>
            <a:r>
              <a:rPr lang="fr-FR" sz="2000" b="1" dirty="0"/>
              <a:t>	</a:t>
            </a:r>
            <a:r>
              <a:rPr lang="fr-FR" sz="2000" dirty="0"/>
              <a:t>et aussi : utilisation de produits locaux, facilité de préparation ….</a:t>
            </a:r>
          </a:p>
          <a:p>
            <a:endParaRPr lang="fr-FR" sz="2000" b="1" dirty="0"/>
          </a:p>
          <a:p>
            <a:r>
              <a:rPr lang="fr-FR" sz="2000" b="1" dirty="0"/>
              <a:t>	</a:t>
            </a:r>
          </a:p>
          <a:p>
            <a:r>
              <a:rPr lang="fr-FR" sz="2000" b="1" dirty="0"/>
              <a:t>	Les approvisionnements sont réalisés par les équipes de cantine</a:t>
            </a:r>
          </a:p>
          <a:p>
            <a:endParaRPr lang="fr-FR" sz="2000" b="1" dirty="0"/>
          </a:p>
          <a:p>
            <a:r>
              <a:rPr lang="fr-FR" sz="2000" b="1" dirty="0"/>
              <a:t>	Les fréquences de commande sont très variables (entre 1x/j et 1x/mois)</a:t>
            </a:r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591733" y="233778"/>
            <a:ext cx="10454090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L’approvisionnement</a:t>
            </a:r>
            <a:br>
              <a:rPr lang="fr-FR" sz="1800" spc="-1" dirty="0"/>
            </a:br>
            <a:endParaRPr lang="fr-FR" sz="1800" b="1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3A2118-2B56-406B-AAD5-1BFFFE078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18" y="2483555"/>
            <a:ext cx="3399005" cy="24472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4221BB-5961-4C41-837A-9A5D85F3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07" y="387209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	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		Le type d’approvisionnement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	</a:t>
            </a:r>
          </a:p>
          <a:p>
            <a:r>
              <a:rPr lang="fr-FR" dirty="0"/>
              <a:t>			</a:t>
            </a:r>
          </a:p>
          <a:p>
            <a:r>
              <a:rPr lang="fr-FR" dirty="0"/>
              <a:t>				</a:t>
            </a:r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614311" y="248641"/>
            <a:ext cx="10331427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L’approvisionnement</a:t>
            </a:r>
            <a:br>
              <a:rPr lang="fr-FR" sz="1800" spc="-1" dirty="0"/>
            </a:br>
            <a:endParaRPr lang="fr-FR" sz="1800" b="1" strike="noStrike" spc="-1" dirty="0">
              <a:latin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279B6F-9269-431C-B260-93BAE7B544EB}"/>
              </a:ext>
            </a:extLst>
          </p:cNvPr>
          <p:cNvSpPr txBox="1"/>
          <p:nvPr/>
        </p:nvSpPr>
        <p:spPr>
          <a:xfrm>
            <a:off x="2080447" y="1918403"/>
            <a:ext cx="10295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Par type de produits</a:t>
            </a:r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6FB7E4E-AE05-43E9-A992-98E382678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37581"/>
              </p:ext>
            </p:extLst>
          </p:nvPr>
        </p:nvGraphicFramePr>
        <p:xfrm>
          <a:off x="2247801" y="2135859"/>
          <a:ext cx="3747885" cy="1106104"/>
        </p:xfrm>
        <a:graphic>
          <a:graphicData uri="http://schemas.openxmlformats.org/drawingml/2006/table">
            <a:tbl>
              <a:tblPr/>
              <a:tblGrid>
                <a:gridCol w="2757254">
                  <a:extLst>
                    <a:ext uri="{9D8B030D-6E8A-4147-A177-3AD203B41FA5}">
                      <a16:colId xmlns:a16="http://schemas.microsoft.com/office/drawing/2014/main" val="3316653766"/>
                    </a:ext>
                  </a:extLst>
                </a:gridCol>
                <a:gridCol w="990631">
                  <a:extLst>
                    <a:ext uri="{9D8B030D-6E8A-4147-A177-3AD203B41FA5}">
                      <a16:colId xmlns:a16="http://schemas.microsoft.com/office/drawing/2014/main" val="50844840"/>
                    </a:ext>
                  </a:extLst>
                </a:gridCol>
              </a:tblGrid>
              <a:tr h="2765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d'approvisionnement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 cuisines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60945"/>
                  </a:ext>
                </a:extLst>
              </a:tr>
              <a:tr h="2765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23649"/>
                  </a:ext>
                </a:extLst>
              </a:tr>
              <a:tr h="2765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207304"/>
                  </a:ext>
                </a:extLst>
              </a:tr>
              <a:tr h="2765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local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1522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94054CC-F93B-4827-B2D5-5E372A992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41499"/>
              </p:ext>
            </p:extLst>
          </p:nvPr>
        </p:nvGraphicFramePr>
        <p:xfrm>
          <a:off x="2156107" y="4081333"/>
          <a:ext cx="4820289" cy="2758175"/>
        </p:xfrm>
        <a:graphic>
          <a:graphicData uri="http://schemas.openxmlformats.org/drawingml/2006/table">
            <a:tbl>
              <a:tblPr/>
              <a:tblGrid>
                <a:gridCol w="2498024">
                  <a:extLst>
                    <a:ext uri="{9D8B030D-6E8A-4147-A177-3AD203B41FA5}">
                      <a16:colId xmlns:a16="http://schemas.microsoft.com/office/drawing/2014/main" val="2399067364"/>
                    </a:ext>
                  </a:extLst>
                </a:gridCol>
                <a:gridCol w="2322265">
                  <a:extLst>
                    <a:ext uri="{9D8B030D-6E8A-4147-A177-3AD203B41FA5}">
                      <a16:colId xmlns:a16="http://schemas.microsoft.com/office/drawing/2014/main" val="1982047839"/>
                    </a:ext>
                  </a:extLst>
                </a:gridCol>
              </a:tblGrid>
              <a:tr h="23379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d'approvisionnement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12722"/>
                  </a:ext>
                </a:extLst>
              </a:tr>
              <a:tr h="46757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Légumes  /fruits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locaux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quelques grossistes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39339"/>
                  </a:ext>
                </a:extLst>
              </a:tr>
              <a:tr h="4554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Viande-Poisson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grossistes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quelques producteurs locaux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865832"/>
                  </a:ext>
                </a:extLst>
              </a:tr>
              <a:tr h="29094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Œuf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grossistes uniquement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83645"/>
                  </a:ext>
                </a:extLst>
              </a:tr>
              <a:tr h="46757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Produits laitiers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grossistes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quelques producteurs locaux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221745"/>
                  </a:ext>
                </a:extLst>
              </a:tr>
              <a:tr h="46757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Produits secs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grossistes 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commerces locaux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897256"/>
                  </a:ext>
                </a:extLst>
              </a:tr>
              <a:tr h="23379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Pain</a:t>
                      </a:r>
                    </a:p>
                    <a:p>
                      <a:pPr algn="l" rtl="0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boulangeries locales</a:t>
                      </a:r>
                    </a:p>
                    <a:p>
                      <a:pPr algn="l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209091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1F3FF89-3340-46A5-A21A-A1AF0561314D}"/>
              </a:ext>
            </a:extLst>
          </p:cNvPr>
          <p:cNvSpPr/>
          <p:nvPr/>
        </p:nvSpPr>
        <p:spPr>
          <a:xfrm>
            <a:off x="7228000" y="3040008"/>
            <a:ext cx="2395960" cy="186975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établissements proposent des produits locaux au moins 1 x par mois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073D3E74-A2B9-4EE9-9F64-CCA421B4403B}"/>
              </a:ext>
            </a:extLst>
          </p:cNvPr>
          <p:cNvSpPr/>
          <p:nvPr/>
        </p:nvSpPr>
        <p:spPr>
          <a:xfrm>
            <a:off x="7798977" y="4538133"/>
            <a:ext cx="4393023" cy="231986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Communiquer pour informer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E040E1-EF19-49E2-BA7A-5953113B87EE}"/>
              </a:ext>
            </a:extLst>
          </p:cNvPr>
          <p:cNvSpPr/>
          <p:nvPr/>
        </p:nvSpPr>
        <p:spPr>
          <a:xfrm>
            <a:off x="9777899" y="3492206"/>
            <a:ext cx="2156750" cy="9653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Seule la moitié des communes a communiqué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1E651-70A3-4460-AFAE-72E60817AC64}"/>
              </a:ext>
            </a:extLst>
          </p:cNvPr>
          <p:cNvSpPr/>
          <p:nvPr/>
        </p:nvSpPr>
        <p:spPr>
          <a:xfrm>
            <a:off x="6142101" y="1616012"/>
            <a:ext cx="2967160" cy="1233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de corrélation entre le type d’approvisionnement et le coût du repas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5C652F8-6292-4DEC-9E71-0CA3CCFC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075" y="1681610"/>
            <a:ext cx="2657662" cy="13105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F188BE9-5F36-48EA-BD8F-6C964B5CD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22" y="406400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597205" y="245465"/>
            <a:ext cx="10414172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spc="-1" dirty="0"/>
            </a:br>
            <a:r>
              <a:rPr lang="fr-FR" sz="1800" b="1" spc="-1" dirty="0"/>
              <a:t>L’intégration de produits locaux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151-0901-46E1-90B0-6D991405E690}"/>
              </a:ext>
            </a:extLst>
          </p:cNvPr>
          <p:cNvSpPr/>
          <p:nvPr/>
        </p:nvSpPr>
        <p:spPr>
          <a:xfrm>
            <a:off x="1336948" y="1674674"/>
            <a:ext cx="97481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pPr algn="ctr"/>
            <a:r>
              <a:rPr lang="fr-FR" b="1" dirty="0">
                <a:solidFill>
                  <a:schemeClr val="accent1"/>
                </a:solidFill>
              </a:rPr>
              <a:t>Volonté forte des élus et/ou de l’équipe de cuisine pour intégrer des produits locaux </a:t>
            </a:r>
          </a:p>
          <a:p>
            <a:pPr algn="ctr"/>
            <a:r>
              <a:rPr lang="fr-FR" b="1" dirty="0"/>
              <a:t>(2/3 réponses positives) </a:t>
            </a:r>
          </a:p>
          <a:p>
            <a:pPr algn="ctr"/>
            <a:endParaRPr lang="fr-FR" b="1" dirty="0"/>
          </a:p>
          <a:p>
            <a:endParaRPr lang="fr-FR" b="1" dirty="0"/>
          </a:p>
          <a:p>
            <a:r>
              <a:rPr lang="fr-FR" b="1" dirty="0"/>
              <a:t>Souhait de proposer des produits locaux au moins 1x par semaine (en moyenne)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247E02F-9ECB-4B8F-AF5C-B5879476F9F7}"/>
              </a:ext>
            </a:extLst>
          </p:cNvPr>
          <p:cNvSpPr/>
          <p:nvPr/>
        </p:nvSpPr>
        <p:spPr>
          <a:xfrm>
            <a:off x="1253068" y="3834728"/>
            <a:ext cx="10604884" cy="1403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Objectifs énoncés: - proposer des produits de qualité et de saison</a:t>
            </a:r>
          </a:p>
          <a:p>
            <a:r>
              <a:rPr lang="fr-FR" b="1" dirty="0"/>
              <a:t> 	    	    - soutenir les agriculteurs locaux</a:t>
            </a:r>
          </a:p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6B4D1F-5B89-43ED-B989-594C6643B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88" y="5173963"/>
            <a:ext cx="2246489" cy="16102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7199D3-0B91-4B90-A1EE-F78FCA6E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15" y="2295025"/>
            <a:ext cx="1575572" cy="8823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A44D7F-0932-4720-9772-BDD4A4E4E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8" y="1989517"/>
            <a:ext cx="1348017" cy="10110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974C06-1253-4F65-A654-FFD565C82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22" y="406400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5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614311" y="392358"/>
            <a:ext cx="10159411" cy="10076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/>
              <a:t>L’intégration de produits locaux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151-0901-46E1-90B0-6D991405E690}"/>
              </a:ext>
            </a:extLst>
          </p:cNvPr>
          <p:cNvSpPr/>
          <p:nvPr/>
        </p:nvSpPr>
        <p:spPr>
          <a:xfrm>
            <a:off x="2025570" y="1877536"/>
            <a:ext cx="97481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accent2"/>
                </a:solidFill>
              </a:rPr>
              <a:t>Contraintes indiquées pour développer l’ approvisionnement en produits locaux </a:t>
            </a:r>
            <a:endParaRPr lang="fr-FR" b="1" dirty="0">
              <a:solidFill>
                <a:schemeClr val="accent2"/>
              </a:solidFill>
            </a:endParaRPr>
          </a:p>
          <a:p>
            <a:endParaRPr lang="fr-FR" b="1" dirty="0"/>
          </a:p>
          <a:p>
            <a:r>
              <a:rPr lang="fr-FR" b="1" dirty="0"/>
              <a:t>+++ La difficulté liée à l’approvisionnement </a:t>
            </a:r>
          </a:p>
          <a:p>
            <a:r>
              <a:rPr lang="fr-FR" b="1" dirty="0"/>
              <a:t>++ Le prix</a:t>
            </a:r>
          </a:p>
          <a:p>
            <a:r>
              <a:rPr lang="fr-FR" b="1" dirty="0"/>
              <a:t>+  L’organisation interne : </a:t>
            </a:r>
            <a:r>
              <a:rPr lang="fr-FR" dirty="0"/>
              <a:t>du service, du matériel et de la procédure liée à l’achat</a:t>
            </a:r>
          </a:p>
          <a:p>
            <a:endParaRPr lang="fr-FR" b="1" u="sng" dirty="0"/>
          </a:p>
          <a:p>
            <a:endParaRPr lang="fr-FR" b="1" u="sng" dirty="0"/>
          </a:p>
          <a:p>
            <a:r>
              <a:rPr lang="fr-FR" b="1" u="sng" dirty="0">
                <a:solidFill>
                  <a:srgbClr val="00B050"/>
                </a:solidFill>
              </a:rPr>
              <a:t>Leviers indiqués pour développer l’approvisionnement en local </a:t>
            </a:r>
            <a:r>
              <a:rPr lang="fr-FR" b="1" dirty="0">
                <a:solidFill>
                  <a:srgbClr val="00B050"/>
                </a:solidFill>
              </a:rPr>
              <a:t>:</a:t>
            </a:r>
          </a:p>
          <a:p>
            <a:endParaRPr lang="fr-FR" b="1" dirty="0"/>
          </a:p>
          <a:p>
            <a:r>
              <a:rPr lang="fr-FR" b="1" dirty="0"/>
              <a:t> +++ Développer l’offre des producteurs : </a:t>
            </a:r>
            <a:r>
              <a:rPr lang="fr-FR" dirty="0"/>
              <a:t>développer l’offre et sa régularité,  regroupement de producteurs pour commande unique</a:t>
            </a:r>
          </a:p>
          <a:p>
            <a:r>
              <a:rPr lang="fr-FR" b="1" dirty="0"/>
              <a:t>+++ Faciliter les livraisons : </a:t>
            </a:r>
            <a:r>
              <a:rPr lang="fr-FR" dirty="0"/>
              <a:t>livraison unique</a:t>
            </a:r>
          </a:p>
          <a:p>
            <a:r>
              <a:rPr lang="fr-FR" b="1" dirty="0"/>
              <a:t>+++ Maitriser les coûts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EE51C4-BC00-41AC-BDD8-3A7CCB808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31" y="2508428"/>
            <a:ext cx="1067317" cy="18411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98CB69-F46F-4C35-BFE8-956A3F540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68" y="4755180"/>
            <a:ext cx="3051965" cy="20346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1FE762-BDC3-43EA-A113-5FDD1BA86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07" y="477190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603022" y="173233"/>
            <a:ext cx="10363200" cy="10403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/>
              <a:t>L’intégration de produits locaux</a:t>
            </a:r>
            <a:br>
              <a:rPr lang="fr-FR" sz="1800" spc="-1" dirty="0"/>
            </a:b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151-0901-46E1-90B0-6D991405E690}"/>
              </a:ext>
            </a:extLst>
          </p:cNvPr>
          <p:cNvSpPr/>
          <p:nvPr/>
        </p:nvSpPr>
        <p:spPr>
          <a:xfrm>
            <a:off x="2025570" y="1877536"/>
            <a:ext cx="97481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2BFFC-7343-4FBF-A2F9-2D2687FFE407}"/>
              </a:ext>
            </a:extLst>
          </p:cNvPr>
          <p:cNvSpPr/>
          <p:nvPr/>
        </p:nvSpPr>
        <p:spPr>
          <a:xfrm>
            <a:off x="1122218" y="1390266"/>
            <a:ext cx="1065150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spc="-1" dirty="0">
                <a:solidFill>
                  <a:srgbClr val="00B050"/>
                </a:solidFill>
              </a:rPr>
              <a:t>Faciliter l’approvisionnement en produits locaux</a:t>
            </a:r>
            <a:endParaRPr lang="fr-FR" sz="2000" b="1" dirty="0">
              <a:solidFill>
                <a:srgbClr val="00B050"/>
              </a:solidFill>
            </a:endParaRPr>
          </a:p>
          <a:p>
            <a:endParaRPr lang="fr-FR" sz="2000" b="1" dirty="0"/>
          </a:p>
          <a:p>
            <a:r>
              <a:rPr lang="fr-FR" sz="2000" b="1" dirty="0"/>
              <a:t>Adapter l’organisation</a:t>
            </a:r>
            <a:endParaRPr lang="fr-FR" sz="2000" dirty="0"/>
          </a:p>
          <a:p>
            <a:r>
              <a:rPr lang="fr-FR" sz="2000" dirty="0"/>
              <a:t>=&gt; Développement régulier pour assurer un fonctionnement durable avec les producteurs </a:t>
            </a:r>
          </a:p>
          <a:p>
            <a:r>
              <a:rPr lang="fr-FR" sz="2000" dirty="0"/>
              <a:t>demande pérenne permet de créer les conditions à l’adaptation de la production ; Collaboration régulière = co-construction de filières d’approvisionnement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2000" dirty="0">
              <a:effectLst/>
            </a:endParaRPr>
          </a:p>
          <a:p>
            <a:r>
              <a:rPr lang="fr-FR" sz="2000" b="1" dirty="0"/>
              <a:t>Regrouper la demande</a:t>
            </a:r>
            <a:endParaRPr lang="fr-FR" sz="2000" dirty="0"/>
          </a:p>
          <a:p>
            <a:r>
              <a:rPr lang="fr-FR" sz="2000" dirty="0"/>
              <a:t>Groupements d’achats locaux ? formel / informel</a:t>
            </a:r>
          </a:p>
          <a:p>
            <a:r>
              <a:rPr lang="fr-FR" sz="2000" dirty="0"/>
              <a:t>Organiser des tournées d'approvisionnement</a:t>
            </a:r>
          </a:p>
          <a:p>
            <a:r>
              <a:rPr lang="fr-FR" sz="2000" dirty="0"/>
              <a:t>S’organiser sur les achats de viande </a:t>
            </a:r>
          </a:p>
          <a:p>
            <a:endParaRPr lang="fr-FR" dirty="0">
              <a:effectLst/>
            </a:endParaRPr>
          </a:p>
          <a:p>
            <a:endParaRPr lang="fr-FR" dirty="0"/>
          </a:p>
          <a:p>
            <a:endParaRPr lang="fr-FR" dirty="0">
              <a:effectLst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effectLst/>
            </a:endParaRP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B0FE055C-8678-4D63-A9A1-A675D3FFC889}"/>
              </a:ext>
            </a:extLst>
          </p:cNvPr>
          <p:cNvSpPr/>
          <p:nvPr/>
        </p:nvSpPr>
        <p:spPr>
          <a:xfrm>
            <a:off x="7214188" y="3674464"/>
            <a:ext cx="4977812" cy="30950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à travailler progressivement sur du long terme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31039F4-4790-45E5-9F1B-618638BBE0C2}"/>
              </a:ext>
            </a:extLst>
          </p:cNvPr>
          <p:cNvSpPr/>
          <p:nvPr/>
        </p:nvSpPr>
        <p:spPr>
          <a:xfrm>
            <a:off x="2006208" y="5049514"/>
            <a:ext cx="5441244" cy="1157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Un travail de structuration avec les producteurs est prévu par le PETR à partir de 2020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0BF818-620F-4B41-834C-F3845EA0F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87" y="3412986"/>
            <a:ext cx="2054573" cy="11573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4E13DB-69E0-4232-92DE-8E4F3C833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20" y="280244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648177" y="245465"/>
            <a:ext cx="10268007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spc="-1" dirty="0"/>
            </a:br>
            <a:r>
              <a:rPr lang="fr-FR" sz="1800" b="1" spc="-1" dirty="0"/>
              <a:t>L’intégration de produits locaux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151-0901-46E1-90B0-6D991405E690}"/>
              </a:ext>
            </a:extLst>
          </p:cNvPr>
          <p:cNvSpPr/>
          <p:nvPr/>
        </p:nvSpPr>
        <p:spPr>
          <a:xfrm>
            <a:off x="2025570" y="1877536"/>
            <a:ext cx="97481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2BFFC-7343-4FBF-A2F9-2D2687FFE407}"/>
              </a:ext>
            </a:extLst>
          </p:cNvPr>
          <p:cNvSpPr/>
          <p:nvPr/>
        </p:nvSpPr>
        <p:spPr>
          <a:xfrm>
            <a:off x="824208" y="1585148"/>
            <a:ext cx="9740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spc="-1" dirty="0">
                <a:solidFill>
                  <a:srgbClr val="00B050"/>
                </a:solidFill>
              </a:rPr>
              <a:t>Maitriser les coûts de l’approvisionnement en produits locaux</a:t>
            </a:r>
          </a:p>
          <a:p>
            <a:endParaRPr lang="fr-FR" dirty="0"/>
          </a:p>
          <a:p>
            <a:pPr algn="ctr"/>
            <a:r>
              <a:rPr lang="fr-FR" b="1" dirty="0"/>
              <a:t>Calculer au mieux la quantité d’aliments achetés pour réduire les couts </a:t>
            </a:r>
          </a:p>
          <a:p>
            <a:pPr algn="ctr"/>
            <a:r>
              <a:rPr lang="fr-FR" b="1" dirty="0"/>
              <a:t>et éviter le gaspillage alimentaire</a:t>
            </a:r>
            <a:endParaRPr lang="fr-FR" dirty="0"/>
          </a:p>
          <a:p>
            <a:pPr algn="ctr"/>
            <a:r>
              <a:rPr lang="fr-FR" dirty="0">
                <a:solidFill>
                  <a:srgbClr val="C00000"/>
                </a:solidFill>
              </a:rPr>
              <a:t>Sur la base de 6 kg/ semaine pour 100 convives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= 20 tonnes de déchets (environ 60 000 € d’aliments+ 4000 € déchets)</a:t>
            </a:r>
          </a:p>
          <a:p>
            <a:pPr algn="ctr"/>
            <a:endParaRPr lang="fr-FR" dirty="0"/>
          </a:p>
          <a:p>
            <a:r>
              <a:rPr lang="fr-FR" b="1" dirty="0"/>
              <a:t>	Optimiser la composition des menus </a:t>
            </a:r>
          </a:p>
          <a:p>
            <a:endParaRPr lang="fr-FR" dirty="0"/>
          </a:p>
          <a:p>
            <a:r>
              <a:rPr lang="fr-FR" b="1" dirty="0"/>
              <a:t>	S’organiser pour pouvoir cuisiner les restes de repas</a:t>
            </a:r>
            <a:endParaRPr lang="fr-FR" dirty="0">
              <a:effectLst/>
            </a:endParaRPr>
          </a:p>
          <a:p>
            <a:endParaRPr lang="fr-FR" dirty="0"/>
          </a:p>
          <a:p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endParaRPr lang="fr-FR" dirty="0"/>
          </a:p>
          <a:p>
            <a:endParaRPr lang="fr-FR" dirty="0">
              <a:effectLst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B8DD5D-208A-444B-863B-76A3ECAB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531" y="1829869"/>
            <a:ext cx="1599654" cy="222345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A7EF452-DF42-4964-9FB6-63457A562DC7}"/>
              </a:ext>
            </a:extLst>
          </p:cNvPr>
          <p:cNvSpPr/>
          <p:nvPr/>
        </p:nvSpPr>
        <p:spPr>
          <a:xfrm>
            <a:off x="3803648" y="5173964"/>
            <a:ext cx="5181600" cy="15993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highlight>
                  <a:srgbClr val="C0C0C0"/>
                </a:highlight>
              </a:rPr>
              <a:t>DEVELOPPEMENT DURABLE =</a:t>
            </a:r>
          </a:p>
          <a:p>
            <a:pPr algn="ctr"/>
            <a:r>
              <a:rPr lang="fr-FR" dirty="0">
                <a:solidFill>
                  <a:schemeClr val="tx1"/>
                </a:solidFill>
                <a:highlight>
                  <a:srgbClr val="C0C0C0"/>
                </a:highlight>
              </a:rPr>
              <a:t>Lutte contre le gaspillage alimentaire</a:t>
            </a:r>
          </a:p>
          <a:p>
            <a:pPr algn="ctr"/>
            <a:r>
              <a:rPr lang="fr-FR" dirty="0">
                <a:solidFill>
                  <a:schemeClr val="tx1"/>
                </a:solidFill>
                <a:highlight>
                  <a:srgbClr val="C0C0C0"/>
                </a:highlight>
              </a:rPr>
              <a:t>Don alimentaire</a:t>
            </a:r>
          </a:p>
          <a:p>
            <a:pPr algn="ctr"/>
            <a:r>
              <a:rPr lang="fr-FR" dirty="0">
                <a:solidFill>
                  <a:schemeClr val="tx1"/>
                </a:solidFill>
                <a:highlight>
                  <a:srgbClr val="C0C0C0"/>
                </a:highlight>
              </a:rPr>
              <a:t>Compostage</a:t>
            </a:r>
          </a:p>
          <a:p>
            <a:pPr algn="ctr"/>
            <a:endParaRPr lang="fr-FR" dirty="0">
              <a:solidFill>
                <a:schemeClr val="tx1"/>
              </a:solidFill>
              <a:highlight>
                <a:srgbClr val="C0C0C0"/>
              </a:highlight>
            </a:endParaRPr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221269A2-B6F5-4705-9F06-A3D03A213F44}"/>
              </a:ext>
            </a:extLst>
          </p:cNvPr>
          <p:cNvSpPr/>
          <p:nvPr/>
        </p:nvSpPr>
        <p:spPr>
          <a:xfrm>
            <a:off x="7173104" y="2661243"/>
            <a:ext cx="5011639" cy="34613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Mutualiser une formation sur le plan alimentaire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et la composition des menus?</a:t>
            </a:r>
          </a:p>
        </p:txBody>
      </p:sp>
      <p:sp>
        <p:nvSpPr>
          <p:cNvPr id="10" name="Étoile à 5 branches 9"/>
          <p:cNvSpPr/>
          <p:nvPr/>
        </p:nvSpPr>
        <p:spPr>
          <a:xfrm>
            <a:off x="100988" y="4317026"/>
            <a:ext cx="4775812" cy="24424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Créer un livret d’échange de recettes pratiques?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DC5CA3-9E08-41D1-8ABF-D0C7164E2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41" y="403296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CA0324E-9D1C-4010-9E97-CDBF5564F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22" y="2222824"/>
            <a:ext cx="2302066" cy="163277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325A8195-8DEC-43BD-8276-B57CCC43C6D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69156" y="1439777"/>
            <a:ext cx="10148230" cy="483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r>
              <a:rPr lang="fr-FR" sz="2200" b="1" dirty="0"/>
              <a:t>Eduquer les convives sur les productions locales</a:t>
            </a:r>
          </a:p>
          <a:p>
            <a:pPr marL="0" indent="0">
              <a:buNone/>
            </a:pPr>
            <a:r>
              <a:rPr lang="fr-FR" sz="2200" dirty="0"/>
              <a:t>Associer les enseignants sur des projets pédagogiques transversaux</a:t>
            </a:r>
          </a:p>
          <a:p>
            <a:pPr marL="0" indent="0">
              <a:buNone/>
            </a:pPr>
            <a:r>
              <a:rPr lang="fr-FR" sz="2200" dirty="0"/>
              <a:t>Organiser des visites de fermes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/>
              <a:t>S’appuyer sur les acteurs locaux pour lutter contre le gaspillage alimentaire</a:t>
            </a:r>
          </a:p>
          <a:p>
            <a:endParaRPr lang="fr-FR" sz="2200" dirty="0"/>
          </a:p>
          <a:p>
            <a:r>
              <a:rPr lang="fr-FR" sz="2200" dirty="0"/>
              <a:t>Associations locales </a:t>
            </a:r>
          </a:p>
          <a:p>
            <a:endParaRPr lang="fr-FR" sz="2200" dirty="0"/>
          </a:p>
          <a:p>
            <a:r>
              <a:rPr lang="fr-FR" sz="2200" dirty="0"/>
              <a:t>Communautés de Communes (gestion des déchets)</a:t>
            </a:r>
            <a:endParaRPr lang="fr-FR" dirty="0"/>
          </a:p>
          <a:p>
            <a:endParaRPr lang="fr-FR" dirty="0"/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89ECD6D8-26C5-47A5-B2EC-94F2B00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44" y="273050"/>
            <a:ext cx="10351912" cy="1144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spc="-1" dirty="0"/>
            </a:br>
            <a:r>
              <a:rPr lang="fr-FR" sz="1800" b="1" spc="-1" dirty="0"/>
              <a:t>L’intégration de produits locaux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D982551-9603-48E0-A0BA-7D076430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54" y="4547621"/>
            <a:ext cx="1776646" cy="848462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FEE87FBC-EF21-42D6-8ECF-B9E105CB055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235496" y="4569760"/>
            <a:ext cx="963037" cy="848463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16E62A9-8E79-44D3-9B23-59D994277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22" y="406400"/>
            <a:ext cx="2621116" cy="8379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62F37A3-A853-4D03-B8CA-487E54C84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96" y="5225861"/>
            <a:ext cx="3393852" cy="84846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B8F7EB2-CB0D-4981-ACC8-AAF3B4F73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69" y="2668772"/>
            <a:ext cx="1803404" cy="13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580444" y="245465"/>
            <a:ext cx="10556488" cy="10126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intégration de produits locaux</a:t>
            </a:r>
            <a:br>
              <a:rPr lang="fr-FR" sz="1800" b="1" dirty="0"/>
            </a:b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151-0901-46E1-90B0-6D991405E690}"/>
              </a:ext>
            </a:extLst>
          </p:cNvPr>
          <p:cNvSpPr/>
          <p:nvPr/>
        </p:nvSpPr>
        <p:spPr>
          <a:xfrm>
            <a:off x="2025570" y="1877536"/>
            <a:ext cx="97481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2BFFC-7343-4FBF-A2F9-2D2687FFE407}"/>
              </a:ext>
            </a:extLst>
          </p:cNvPr>
          <p:cNvSpPr/>
          <p:nvPr/>
        </p:nvSpPr>
        <p:spPr>
          <a:xfrm>
            <a:off x="1399648" y="1629583"/>
            <a:ext cx="98434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Marchés publics : utiliser les dispositions règlementaires 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Allotissement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Prise en compte du développement durable </a:t>
            </a:r>
            <a:r>
              <a:rPr lang="fr-FR" dirty="0"/>
              <a:t>(pour les gestions concédées intégrer le cycle de vie du produit: les produits utilisés pour la production des repas, le trajet, les déchets 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Clause de qualité</a:t>
            </a:r>
            <a:r>
              <a:rPr lang="fr-FR" dirty="0"/>
              <a:t> :  signe de qualité, production économe en intrants, qualité échantillons, fraicheur, saisonnalité (monter une commission de dégustation)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Clause sociale </a:t>
            </a:r>
            <a:r>
              <a:rPr lang="fr-FR" dirty="0"/>
              <a:t>: possibilité privilégier Esat, plateforme locale, légumerie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Clause environnementale </a:t>
            </a:r>
            <a:r>
              <a:rPr lang="fr-FR" dirty="0"/>
              <a:t>(gestion des déchets, distance lieu production saisonnalité)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Autres clauses </a:t>
            </a:r>
            <a:r>
              <a:rPr lang="fr-FR" dirty="0"/>
              <a:t>: services associés (pédagogie, visite de fermes…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Droit de préférence</a:t>
            </a:r>
            <a:r>
              <a:rPr lang="fr-FR" dirty="0"/>
              <a:t> : à égalité d’offre, possibilité de retenir celle d’un groupement de producteurs 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effectLst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effectLst/>
            </a:endParaRP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0924BEEB-203C-4985-9B1D-3AA61CF65C29}"/>
              </a:ext>
            </a:extLst>
          </p:cNvPr>
          <p:cNvSpPr/>
          <p:nvPr/>
        </p:nvSpPr>
        <p:spPr>
          <a:xfrm>
            <a:off x="4918365" y="4756630"/>
            <a:ext cx="7093014" cy="210136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Montage d’un cahier des charges type facilement adaptable?</a:t>
            </a:r>
          </a:p>
        </p:txBody>
      </p:sp>
      <p:pic>
        <p:nvPicPr>
          <p:cNvPr id="1026" name="Picture 2" descr="Résultat de recherche d'images pour &quot;code  marché public&quot;">
            <a:extLst>
              <a:ext uri="{FF2B5EF4-FFF2-40B4-BE49-F238E27FC236}">
                <a16:creationId xmlns:a16="http://schemas.microsoft.com/office/drawing/2014/main" id="{26380662-0897-44DB-B204-787693A9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128" y="3127048"/>
            <a:ext cx="1202804" cy="21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D4C824-C6FF-4FDF-B07D-9DF1C6E3A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63" y="328087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6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F6C61B8-19A5-453D-893E-A535F61034D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D16C913C-766E-4ED8-92A9-A2B4C15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178" y="273050"/>
            <a:ext cx="10385778" cy="1126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Les équipements </a:t>
            </a:r>
            <a:br>
              <a:rPr lang="fr-FR" sz="1800" spc="-1" dirty="0"/>
            </a:br>
            <a:br>
              <a:rPr lang="fr-FR" sz="1800" b="1" dirty="0"/>
            </a:br>
            <a:endParaRPr lang="fr-FR" sz="1800" b="1" strike="noStrike" spc="-1" dirty="0">
              <a:latin typeface="Arial"/>
            </a:endParaRPr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3E652A47-D0B6-409B-BD38-02CCF5A80301}"/>
              </a:ext>
            </a:extLst>
          </p:cNvPr>
          <p:cNvSpPr/>
          <p:nvPr/>
        </p:nvSpPr>
        <p:spPr>
          <a:xfrm>
            <a:off x="2935111" y="3022158"/>
            <a:ext cx="8545209" cy="38358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Possibilité d’aides financières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Dotation régionale expérimentale</a:t>
            </a:r>
          </a:p>
          <a:p>
            <a:r>
              <a:rPr lang="fr-FR" dirty="0">
                <a:solidFill>
                  <a:schemeClr val="tx1"/>
                </a:solidFill>
              </a:rPr>
              <a:t>           Leader</a:t>
            </a:r>
          </a:p>
          <a:p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Étoile : 4 branches 5">
            <a:extLst>
              <a:ext uri="{FF2B5EF4-FFF2-40B4-BE49-F238E27FC236}">
                <a16:creationId xmlns:a16="http://schemas.microsoft.com/office/drawing/2014/main" id="{CFB1A405-CFB6-402F-ABC4-DAD0D5200011}"/>
              </a:ext>
            </a:extLst>
          </p:cNvPr>
          <p:cNvSpPr/>
          <p:nvPr/>
        </p:nvSpPr>
        <p:spPr>
          <a:xfrm>
            <a:off x="5903489" y="4940079"/>
            <a:ext cx="203200" cy="1960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4 branches 6">
            <a:extLst>
              <a:ext uri="{FF2B5EF4-FFF2-40B4-BE49-F238E27FC236}">
                <a16:creationId xmlns:a16="http://schemas.microsoft.com/office/drawing/2014/main" id="{5990B326-DE76-4C99-839C-903C845E83D1}"/>
              </a:ext>
            </a:extLst>
          </p:cNvPr>
          <p:cNvSpPr/>
          <p:nvPr/>
        </p:nvSpPr>
        <p:spPr>
          <a:xfrm>
            <a:off x="5903489" y="5523623"/>
            <a:ext cx="203200" cy="1960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0B14F5-1241-4090-88CF-08DBA1A0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1" y="4189126"/>
            <a:ext cx="1757009" cy="26688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A19B59-BE7A-46B7-94F7-AFA47F789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87" y="3022157"/>
            <a:ext cx="2338945" cy="13806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8932" y="25846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Adapter les équipements permettant de cuisiner des produits locaux</a:t>
            </a:r>
          </a:p>
          <a:p>
            <a:pPr>
              <a:buFontTx/>
              <a:buChar char="-"/>
            </a:pPr>
            <a:r>
              <a:rPr lang="fr-FR" dirty="0"/>
              <a:t>Locaux de stockage (souvent limités)</a:t>
            </a:r>
          </a:p>
          <a:p>
            <a:pPr>
              <a:buFontTx/>
              <a:buChar char="-"/>
            </a:pPr>
            <a:r>
              <a:rPr lang="fr-FR" dirty="0"/>
              <a:t>Equipements matériels permettant le travail des produits frais ( à développer)</a:t>
            </a:r>
          </a:p>
          <a:p>
            <a:pPr>
              <a:buFontTx/>
              <a:buChar char="-"/>
            </a:pPr>
            <a:r>
              <a:rPr lang="fr-FR" dirty="0"/>
              <a:t>Cellule de refroidissement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538FD4-CF02-4E7B-95B5-89BD7CB8BFC9}"/>
              </a:ext>
            </a:extLst>
          </p:cNvPr>
          <p:cNvSpPr txBox="1"/>
          <p:nvPr/>
        </p:nvSpPr>
        <p:spPr>
          <a:xfrm>
            <a:off x="4820356" y="1422173"/>
            <a:ext cx="533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Créer une cuisine locale</a:t>
            </a:r>
          </a:p>
          <a:p>
            <a:r>
              <a:rPr lang="fr-FR" dirty="0"/>
              <a:t>Utilisation d’un bâtiment existant</a:t>
            </a:r>
          </a:p>
          <a:p>
            <a:r>
              <a:rPr lang="fr-FR" dirty="0"/>
              <a:t>Construction d’un bâtiment neuf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4A1CE29-FB95-40AF-9464-3892BBA4D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22" y="406400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 algn="ctr">
              <a:buNone/>
            </a:pPr>
            <a:r>
              <a:rPr lang="fr-FR"/>
              <a:t>Nbr </a:t>
            </a:r>
          </a:p>
          <a:p>
            <a:pPr marL="0" indent="0" algn="ctr">
              <a:buNone/>
            </a:pPr>
            <a:endParaRPr lang="fr-FR"/>
          </a:p>
          <a:p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941342" y="245465"/>
            <a:ext cx="9640578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L’offre de produits locaux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Identifier la ressource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41342" y="1390265"/>
            <a:ext cx="967047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b="1" dirty="0"/>
              <a:t>Les ressources pour identifier l’offre locale</a:t>
            </a:r>
          </a:p>
          <a:p>
            <a:r>
              <a:rPr lang="fr-FR" sz="2000" dirty="0"/>
              <a:t>=&gt; Listing à créer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fr-FR" sz="2000" dirty="0"/>
          </a:p>
          <a:p>
            <a:r>
              <a:rPr lang="fr-FR" sz="2000" dirty="0"/>
              <a:t>=&gt; Guide des producteurs Midi Quercy « Produit en Pays Midi Quercy »</a:t>
            </a:r>
          </a:p>
          <a:p>
            <a:endParaRPr lang="fr-FR" sz="2000" dirty="0"/>
          </a:p>
          <a:p>
            <a:r>
              <a:rPr lang="fr-FR" sz="2000" dirty="0"/>
              <a:t>=&gt; Commerces intégrant les produits locaux </a:t>
            </a:r>
          </a:p>
          <a:p>
            <a:endParaRPr lang="fr-FR" sz="2000" dirty="0"/>
          </a:p>
          <a:p>
            <a:r>
              <a:rPr lang="fr-FR" sz="2000" dirty="0"/>
              <a:t>=&gt; La légumerie « Barquette et Compagnie »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La facturation via Chorus Pro</a:t>
            </a:r>
          </a:p>
          <a:p>
            <a:endParaRPr lang="fr-FR" sz="2000" dirty="0"/>
          </a:p>
          <a:p>
            <a:r>
              <a:rPr lang="fr-FR" sz="2000" dirty="0"/>
              <a:t>=&gt; Plateforme de facturation 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2" name="Étoile à 5 branches 1"/>
          <p:cNvSpPr/>
          <p:nvPr/>
        </p:nvSpPr>
        <p:spPr>
          <a:xfrm>
            <a:off x="7230120" y="3569717"/>
            <a:ext cx="4862945" cy="299483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Mettre en commun les informations /ressources?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A177A-8470-4E28-8210-356F3E3492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250657" y="1670756"/>
            <a:ext cx="1361157" cy="1898962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E4D5DF-A539-4E39-A62E-5958D6C7C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10" y="3396001"/>
            <a:ext cx="1767123" cy="11091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8C6DBF-4550-4EAC-9CD7-B6930BF2D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85" y="5000978"/>
            <a:ext cx="1616806" cy="16168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5F8946-7797-49EF-9661-53C943CDCB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622" y="398896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2589120" y="638267"/>
            <a:ext cx="8924400" cy="837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" name="CustomShape 2"/>
          <p:cNvSpPr/>
          <p:nvPr/>
        </p:nvSpPr>
        <p:spPr>
          <a:xfrm>
            <a:off x="1806360" y="772560"/>
            <a:ext cx="10150288" cy="52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ORDRE DU JOUR –REUNION RHD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solidFill>
                <a:srgbClr val="C0000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pc="-1" dirty="0">
              <a:solidFill>
                <a:srgbClr val="C0000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1800" b="1" strike="noStrike" spc="-1" dirty="0">
                <a:latin typeface="Century Gothic"/>
                <a:ea typeface="DejaVu Sans"/>
              </a:rPr>
              <a:t>1- Présentation de la démarche du Projet Alimentaire de Territoire du Pays Midi Quercy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b="1" spc="-1" dirty="0">
                <a:latin typeface="Century Gothic"/>
                <a:ea typeface="DejaVu Sans"/>
              </a:rPr>
              <a:t>et de l’action « plus de produits locaux et/ou bio dans les cantines »</a:t>
            </a:r>
            <a:endParaRPr lang="fr-FR" sz="1800" b="1" strike="noStrike" spc="-1" dirty="0"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pc="-1" dirty="0">
                <a:solidFill>
                  <a:srgbClr val="C00000"/>
                </a:solidFill>
                <a:latin typeface="Century Gothic"/>
                <a:ea typeface="DejaVu Sans"/>
              </a:rPr>
              <a:t>	</a:t>
            </a:r>
            <a:endParaRPr lang="fr-FR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18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fr-FR" b="1" spc="-1" dirty="0">
                <a:latin typeface="Century Gothic"/>
                <a:ea typeface="DejaVu Sans"/>
              </a:rPr>
              <a:t>2- Restitution de l’e</a:t>
            </a:r>
            <a:r>
              <a:rPr lang="fr-FR" b="1" spc="-1" dirty="0"/>
              <a:t>nquête sur les pratiques de la restauration collective en Midi Quercy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b="1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b="1" spc="-1" dirty="0"/>
              <a:t>3- Contraintes et leviers pour développer l’approvisionnement local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b="1" spc="-1" dirty="0"/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b="1" spc="-1" dirty="0"/>
              <a:t>4- Informations sur les dispositifs </a:t>
            </a:r>
            <a:r>
              <a:rPr lang="fr-FR" b="1" spc="-1" dirty="0" err="1"/>
              <a:t>Egalim</a:t>
            </a:r>
            <a:r>
              <a:rPr lang="fr-FR" b="1" spc="-1" dirty="0"/>
              <a:t> et « </a:t>
            </a:r>
            <a:r>
              <a:rPr lang="fr-FR" b="1" spc="-1" dirty="0" err="1"/>
              <a:t>ruits</a:t>
            </a:r>
            <a:r>
              <a:rPr lang="fr-FR" b="1" spc="-1" dirty="0"/>
              <a:t>, légumes et lait à l’école »</a:t>
            </a:r>
            <a:br>
              <a:rPr lang="fr-FR" spc="-1" dirty="0"/>
            </a:br>
            <a:endParaRPr lang="fr-FR" sz="1800" b="0" strike="noStrike" spc="-1" dirty="0">
              <a:latin typeface="Arial"/>
            </a:endParaRPr>
          </a:p>
        </p:txBody>
      </p:sp>
      <p:pic>
        <p:nvPicPr>
          <p:cNvPr id="616" name="Image 10"/>
          <p:cNvPicPr/>
          <p:nvPr/>
        </p:nvPicPr>
        <p:blipFill>
          <a:blip r:embed="rId2"/>
          <a:stretch/>
        </p:blipFill>
        <p:spPr>
          <a:xfrm>
            <a:off x="9072000" y="5256000"/>
            <a:ext cx="1313640" cy="1185120"/>
          </a:xfrm>
          <a:prstGeom prst="rect">
            <a:avLst/>
          </a:prstGeom>
          <a:ln>
            <a:noFill/>
          </a:ln>
        </p:spPr>
      </p:pic>
      <p:pic>
        <p:nvPicPr>
          <p:cNvPr id="620" name="Image 2"/>
          <p:cNvPicPr/>
          <p:nvPr/>
        </p:nvPicPr>
        <p:blipFill>
          <a:blip r:embed="rId3"/>
          <a:stretch/>
        </p:blipFill>
        <p:spPr>
          <a:xfrm>
            <a:off x="7272000" y="5236200"/>
            <a:ext cx="1489680" cy="1126080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264B35-17F0-451C-B841-C4CB40986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082" y="638267"/>
            <a:ext cx="2621116" cy="83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 algn="ctr">
              <a:buNone/>
            </a:pPr>
            <a:r>
              <a:rPr lang="fr-FR"/>
              <a:t>Nbr </a:t>
            </a:r>
          </a:p>
          <a:p>
            <a:pPr marL="0" indent="0" algn="ctr">
              <a:buNone/>
            </a:pPr>
            <a:endParaRPr lang="fr-FR"/>
          </a:p>
          <a:p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941342" y="245465"/>
            <a:ext cx="9640578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L’offre de produits locaux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Mettre en lien offre et demande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41342" y="1390265"/>
            <a:ext cx="967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b="1" dirty="0"/>
              <a:t>Utiliser une plateformes de mise en lien</a:t>
            </a:r>
          </a:p>
          <a:p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BF3CFD-1E3E-47B9-AE0C-6467AEC7058C}"/>
              </a:ext>
            </a:extLst>
          </p:cNvPr>
          <p:cNvSpPr txBox="1"/>
          <p:nvPr/>
        </p:nvSpPr>
        <p:spPr>
          <a:xfrm>
            <a:off x="3262489" y="2201333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Plateforme 				</a:t>
            </a:r>
            <a:r>
              <a:rPr lang="fr-FR" sz="2400" b="1" dirty="0" err="1"/>
              <a:t>Agrilocal</a:t>
            </a:r>
            <a:endParaRPr lang="fr-FR" sz="24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400" b="1" dirty="0"/>
              <a:t>					</a:t>
            </a:r>
          </a:p>
          <a:p>
            <a:r>
              <a:rPr lang="fr-FR" sz="2400" b="1" dirty="0"/>
              <a:t>					Site cagette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8124F5-6565-41E0-AF75-117BDB39A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78" y="5048102"/>
            <a:ext cx="1693333" cy="13921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BE928-DB10-4D11-8D1F-4242E72C1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00" y="402409"/>
            <a:ext cx="2621116" cy="8379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1FF4F2-7884-4095-B044-CDAAD44C9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52" y="2646483"/>
            <a:ext cx="2743200" cy="17522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00E1ED3-CD6D-408C-BCCC-70C243E88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489" y="2703016"/>
            <a:ext cx="2833511" cy="37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Nbr </a:t>
            </a: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941342" y="245465"/>
            <a:ext cx="9640578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L’offre de produits locaux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Des exemples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41342" y="1390265"/>
            <a:ext cx="967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BF3CFD-1E3E-47B9-AE0C-6467AEC7058C}"/>
              </a:ext>
            </a:extLst>
          </p:cNvPr>
          <p:cNvSpPr txBox="1"/>
          <p:nvPr/>
        </p:nvSpPr>
        <p:spPr>
          <a:xfrm>
            <a:off x="1941342" y="1680538"/>
            <a:ext cx="8681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Mairie d’Aucamville </a:t>
            </a:r>
          </a:p>
          <a:p>
            <a:r>
              <a:rPr lang="fr-FR" dirty="0"/>
              <a:t>900 repas </a:t>
            </a:r>
          </a:p>
          <a:p>
            <a:r>
              <a:rPr lang="fr-FR" dirty="0"/>
              <a:t>+ 30% de produits locaux et bio sans surcoût</a:t>
            </a:r>
          </a:p>
          <a:p>
            <a:r>
              <a:rPr lang="fr-FR" dirty="0"/>
              <a:t>depuis 2 ans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Cuisine centrale du </a:t>
            </a:r>
            <a:r>
              <a:rPr lang="fr-FR" b="1" dirty="0" err="1"/>
              <a:t>Séronais</a:t>
            </a:r>
            <a:endParaRPr lang="fr-FR" b="1" dirty="0"/>
          </a:p>
          <a:p>
            <a:r>
              <a:rPr lang="fr-FR" dirty="0"/>
              <a:t>350 repas</a:t>
            </a:r>
          </a:p>
          <a:p>
            <a:r>
              <a:rPr lang="fr-FR" dirty="0"/>
              <a:t>+ 50 % de bio sans surcoût depuis 15 ans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306AEB-0FF4-43A1-BAE9-DCCBF97E1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88" y="398896"/>
            <a:ext cx="2621116" cy="8379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55BFD6-B46F-4EB0-9F9B-9845B6C6E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18" y="1721987"/>
            <a:ext cx="2524125" cy="1809750"/>
          </a:xfrm>
          <a:prstGeom prst="rect">
            <a:avLst/>
          </a:prstGeom>
        </p:spPr>
      </p:pic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CB904FE4-FB0D-410C-89D6-1E3367D39D44}"/>
              </a:ext>
            </a:extLst>
          </p:cNvPr>
          <p:cNvSpPr/>
          <p:nvPr/>
        </p:nvSpPr>
        <p:spPr>
          <a:xfrm>
            <a:off x="6273478" y="3661680"/>
            <a:ext cx="5613722" cy="29341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visites collectives de cantines avec approvisionnement local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51E4DAC-E606-44BD-AC18-654EB8A15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50" t="13708" r="31798" b="9644"/>
          <a:stretch/>
        </p:blipFill>
        <p:spPr>
          <a:xfrm>
            <a:off x="5010369" y="1652403"/>
            <a:ext cx="2836193" cy="21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 err="1"/>
              <a:t>Nbr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941342" y="245465"/>
            <a:ext cx="9640578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Les obligations de la loi </a:t>
            </a:r>
            <a:r>
              <a:rPr lang="fr-FR" sz="1800" b="1" spc="-1" dirty="0" err="1">
                <a:solidFill>
                  <a:srgbClr val="000000"/>
                </a:solidFill>
              </a:rPr>
              <a:t>Egalim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3940" y="1661599"/>
            <a:ext cx="10508060" cy="560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b="1" spc="-1" dirty="0">
                <a:solidFill>
                  <a:srgbClr val="000000"/>
                </a:solidFill>
                <a:ea typeface="SimSun"/>
              </a:rPr>
              <a:t>Objectif</a:t>
            </a:r>
            <a:r>
              <a:rPr lang="fr-FR" sz="2000" spc="-1" dirty="0">
                <a:solidFill>
                  <a:srgbClr val="000000"/>
                </a:solidFill>
                <a:ea typeface="SimSun"/>
              </a:rPr>
              <a:t> : </a:t>
            </a:r>
            <a:r>
              <a:rPr lang="fr-FR" sz="2000" b="1" spc="-1" dirty="0">
                <a:solidFill>
                  <a:srgbClr val="000000"/>
                </a:solidFill>
                <a:ea typeface="SimSun"/>
              </a:rPr>
              <a:t>Renforcer la qualité sanitaire, environnementale et nutritionnelle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spc="-1" dirty="0">
                <a:solidFill>
                  <a:srgbClr val="000000"/>
                </a:solidFill>
                <a:ea typeface="SimSun"/>
              </a:rPr>
              <a:t>des produits pour une alimentation saine, de qualité et durable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000" b="1" spc="-1" dirty="0">
              <a:solidFill>
                <a:srgbClr val="000000"/>
              </a:solidFill>
              <a:ea typeface="SimSun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b="1" spc="-1" dirty="0">
                <a:solidFill>
                  <a:srgbClr val="C00000"/>
                </a:solidFill>
                <a:ea typeface="SimSun"/>
              </a:rPr>
              <a:t>Cible </a:t>
            </a:r>
            <a:r>
              <a:rPr lang="fr-FR" sz="2000" spc="-1" dirty="0">
                <a:solidFill>
                  <a:srgbClr val="C00000"/>
                </a:solidFill>
                <a:ea typeface="SimSun"/>
              </a:rPr>
              <a:t>:</a:t>
            </a:r>
            <a:r>
              <a:rPr lang="fr-FR" sz="2000" spc="-1" dirty="0">
                <a:solidFill>
                  <a:srgbClr val="000000"/>
                </a:solidFill>
                <a:ea typeface="SimSun"/>
              </a:rPr>
              <a:t> </a:t>
            </a:r>
            <a:r>
              <a:rPr lang="fr-FR" sz="2000" b="1" spc="-1" dirty="0">
                <a:solidFill>
                  <a:srgbClr val="C00000"/>
                </a:solidFill>
                <a:ea typeface="SimSun"/>
              </a:rPr>
              <a:t>l</a:t>
            </a:r>
            <a:r>
              <a:rPr lang="fr-FR" sz="2000" b="1" dirty="0">
                <a:solidFill>
                  <a:srgbClr val="C00000"/>
                </a:solidFill>
              </a:rPr>
              <a:t>a restauration collective d’établissements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b="1" dirty="0">
                <a:solidFill>
                  <a:srgbClr val="C00000"/>
                </a:solidFill>
              </a:rPr>
              <a:t>en charge d’une mission de service public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b="1" spc="-1" dirty="0">
                <a:solidFill>
                  <a:srgbClr val="C00000"/>
                </a:solidFill>
                <a:ea typeface="SimSun"/>
              </a:rPr>
              <a:t>en gestion directe ou concédée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dirty="0"/>
              <a:t>crèches,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dirty="0"/>
              <a:t>écoles maternelles et élémentaires,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dirty="0"/>
              <a:t>collèges, lycées,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dirty="0"/>
              <a:t>administrations,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dirty="0"/>
              <a:t>hôpitaux,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dirty="0"/>
              <a:t>EHPAD</a:t>
            </a:r>
            <a:endParaRPr lang="fr-FR" sz="2000" spc="-1" dirty="0">
              <a:solidFill>
                <a:srgbClr val="0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000" spc="-1" dirty="0">
              <a:solidFill>
                <a:srgbClr val="0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000000"/>
              </a:solidFill>
              <a:ea typeface="SimSun"/>
            </a:endParaRPr>
          </a:p>
        </p:txBody>
      </p:sp>
      <p:pic>
        <p:nvPicPr>
          <p:cNvPr id="8" name="Image 13"/>
          <p:cNvPicPr/>
          <p:nvPr/>
        </p:nvPicPr>
        <p:blipFill>
          <a:blip r:embed="rId2"/>
          <a:stretch/>
        </p:blipFill>
        <p:spPr>
          <a:xfrm>
            <a:off x="8912520" y="239320"/>
            <a:ext cx="2669400" cy="11509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26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1343771" y="1828801"/>
            <a:ext cx="9365793" cy="1676400"/>
          </a:xfrm>
        </p:spPr>
        <p:txBody>
          <a:bodyPr/>
          <a:lstStyle/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r>
              <a:rPr lang="fr-FR" sz="2400" b="1" spc="-1" dirty="0">
                <a:solidFill>
                  <a:srgbClr val="00B050"/>
                </a:solidFill>
                <a:ea typeface="SimSun"/>
              </a:rPr>
              <a:t>Au plus tard en novembre 2019 </a:t>
            </a:r>
            <a:r>
              <a:rPr lang="fr-FR" sz="2400" spc="-1" dirty="0">
                <a:solidFill>
                  <a:srgbClr val="00B050"/>
                </a:solidFill>
                <a:ea typeface="SimSun"/>
              </a:rPr>
              <a:t>(expérimentation pour 2 ans)</a:t>
            </a:r>
          </a:p>
          <a:p>
            <a:pPr>
              <a:spcBef>
                <a:spcPts val="1001"/>
              </a:spcBef>
            </a:pPr>
            <a:endParaRPr lang="fr-FR" sz="2400" spc="-1" dirty="0">
              <a:solidFill>
                <a:srgbClr val="00B050"/>
              </a:solidFill>
            </a:endParaRPr>
          </a:p>
          <a:p>
            <a:pPr>
              <a:spcBef>
                <a:spcPts val="1001"/>
              </a:spcBef>
            </a:pPr>
            <a:r>
              <a:rPr lang="fr-FR" sz="2400" b="1" spc="-1" dirty="0">
                <a:solidFill>
                  <a:srgbClr val="C00000"/>
                </a:solidFill>
                <a:ea typeface="SimSun"/>
              </a:rPr>
              <a:t>pour les cuisines scolaires</a:t>
            </a:r>
          </a:p>
          <a:p>
            <a:pPr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1 menu végétarien par semaine</a:t>
            </a:r>
          </a:p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000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  </a:t>
            </a:r>
          </a:p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000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endParaRPr lang="fr-FR" sz="2400" b="1" spc="-1" dirty="0">
              <a:solidFill>
                <a:srgbClr val="000000"/>
              </a:solidFill>
              <a:ea typeface="SimSun"/>
            </a:endParaRPr>
          </a:p>
          <a:p>
            <a:pPr>
              <a:spcBef>
                <a:spcPts val="1001"/>
              </a:spcBef>
            </a:pPr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842654" y="273600"/>
            <a:ext cx="9739265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Les obligations de la loi </a:t>
            </a:r>
            <a:r>
              <a:rPr lang="fr-FR" sz="1800" b="1" spc="-1" dirty="0" err="1">
                <a:solidFill>
                  <a:srgbClr val="000000"/>
                </a:solidFill>
              </a:rPr>
              <a:t>Egalim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5" name="Image 13"/>
          <p:cNvPicPr/>
          <p:nvPr/>
        </p:nvPicPr>
        <p:blipFill>
          <a:blip r:embed="rId2"/>
          <a:stretch/>
        </p:blipFill>
        <p:spPr>
          <a:xfrm>
            <a:off x="8912520" y="239320"/>
            <a:ext cx="2669400" cy="1150945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346625" y="2667001"/>
            <a:ext cx="858600" cy="332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1"/>
          <p:cNvSpPr/>
          <p:nvPr/>
        </p:nvSpPr>
        <p:spPr>
          <a:xfrm>
            <a:off x="5846618" y="3726873"/>
            <a:ext cx="6096000" cy="3020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Menu Végétarien :</a:t>
            </a:r>
          </a:p>
          <a:p>
            <a:r>
              <a:rPr lang="fr-FR" dirty="0">
                <a:solidFill>
                  <a:srgbClr val="FF0000"/>
                </a:solidFill>
              </a:rPr>
              <a:t>Interdit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viande,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poisson, crustacés et fruits de mer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Alternatives</a:t>
            </a:r>
            <a:endParaRPr lang="fr-FR" dirty="0"/>
          </a:p>
          <a:p>
            <a:r>
              <a:rPr lang="fr-FR" dirty="0"/>
              <a:t> - légumineuses (lentilles, pois chiches, haricots…) associées à céréales (blé, riz, boulgour…)</a:t>
            </a:r>
          </a:p>
          <a:p>
            <a:r>
              <a:rPr lang="fr-FR" dirty="0"/>
              <a:t>- Œufs</a:t>
            </a:r>
          </a:p>
          <a:p>
            <a:r>
              <a:rPr lang="fr-FR" dirty="0"/>
              <a:t>- Produits laitiers</a:t>
            </a:r>
          </a:p>
          <a:p>
            <a:pPr algn="ctr"/>
            <a:endParaRPr lang="fr-FR" dirty="0"/>
          </a:p>
        </p:txBody>
      </p:sp>
      <p:sp>
        <p:nvSpPr>
          <p:cNvPr id="7" name="Étoile à 5 branches 6"/>
          <p:cNvSpPr/>
          <p:nvPr/>
        </p:nvSpPr>
        <p:spPr>
          <a:xfrm>
            <a:off x="1173018" y="3318164"/>
            <a:ext cx="4673600" cy="3429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Mutualiser les recettes et une formation avec le laboratoire départemental?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8" y="1538174"/>
            <a:ext cx="828333" cy="8395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B7C4E7-F2AF-444C-BB3C-E58BEA68F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32" y="2076451"/>
            <a:ext cx="4028583" cy="15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1524000" y="1852220"/>
            <a:ext cx="10571017" cy="490879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001"/>
              </a:spcBef>
              <a:buNone/>
            </a:pPr>
            <a:r>
              <a:rPr lang="fr-FR" sz="2600" b="1" spc="-1" dirty="0">
                <a:solidFill>
                  <a:srgbClr val="00B050"/>
                </a:solidFill>
                <a:ea typeface="SimSun"/>
              </a:rPr>
              <a:t>A partir du 1</a:t>
            </a:r>
            <a:r>
              <a:rPr lang="fr-FR" sz="2600" b="1" spc="-1" baseline="30000" dirty="0">
                <a:solidFill>
                  <a:srgbClr val="00B050"/>
                </a:solidFill>
                <a:ea typeface="SimSun"/>
              </a:rPr>
              <a:t>er</a:t>
            </a:r>
            <a:r>
              <a:rPr lang="fr-FR" sz="2600" b="1" spc="-1" dirty="0">
                <a:solidFill>
                  <a:srgbClr val="00B050"/>
                </a:solidFill>
                <a:ea typeface="SimSun"/>
              </a:rPr>
              <a:t> janvier 2020</a:t>
            </a: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C00000"/>
                </a:solidFill>
                <a:ea typeface="SimSun"/>
              </a:rPr>
              <a:t>Pour toutes cuisines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Information des convives </a:t>
            </a:r>
            <a:r>
              <a:rPr lang="fr-FR" sz="2400" spc="-1" dirty="0">
                <a:solidFill>
                  <a:srgbClr val="000000"/>
                </a:solidFill>
                <a:ea typeface="SimSun"/>
              </a:rPr>
              <a:t>par affichage et internet 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fr-FR" sz="2400" spc="-1" dirty="0">
                <a:solidFill>
                  <a:srgbClr val="000000"/>
                </a:solidFill>
                <a:ea typeface="SimSun"/>
              </a:rPr>
              <a:t>de la </a:t>
            </a: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part des produits SIQO</a:t>
            </a:r>
            <a:r>
              <a:rPr lang="fr-FR" sz="2400" spc="-1" dirty="0">
                <a:solidFill>
                  <a:srgbClr val="000000"/>
                </a:solidFill>
                <a:ea typeface="SimSun"/>
              </a:rPr>
              <a:t> (voir liste sur diapo suivante) 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fr-FR" sz="2400" spc="-1" dirty="0">
                <a:solidFill>
                  <a:srgbClr val="000000"/>
                </a:solidFill>
                <a:ea typeface="SimSun"/>
              </a:rPr>
              <a:t>des </a:t>
            </a: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démarches</a:t>
            </a:r>
            <a:r>
              <a:rPr lang="fr-FR" sz="2400" spc="-1" dirty="0">
                <a:solidFill>
                  <a:srgbClr val="000000"/>
                </a:solidFill>
                <a:ea typeface="SimSun"/>
              </a:rPr>
              <a:t> pour développer l’approvisionnement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fr-FR" sz="2400" spc="-1" dirty="0">
                <a:solidFill>
                  <a:srgbClr val="000000"/>
                </a:solidFill>
                <a:ea typeface="SimSun"/>
              </a:rPr>
              <a:t> en </a:t>
            </a: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produits issus du commerce équitable</a:t>
            </a: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00000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00000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00000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C00000"/>
                </a:solidFill>
                <a:ea typeface="SimSun"/>
              </a:rPr>
              <a:t>Pour les cuisines &gt; 200 couverts/j en moyenne annuelle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Plan pluriannuel de diversification des protéines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fr-FR" sz="2400" spc="-1" dirty="0">
                <a:solidFill>
                  <a:srgbClr val="000000"/>
                </a:solidFill>
                <a:ea typeface="SimSun"/>
              </a:rPr>
              <a:t>(incluant des alternatives végétales)</a:t>
            </a: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C00000"/>
              </a:solidFill>
              <a:ea typeface="SimSun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842654" y="273600"/>
            <a:ext cx="9739265" cy="931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Les obligations de la loi </a:t>
            </a:r>
            <a:r>
              <a:rPr lang="fr-FR" sz="1800" b="1" spc="-1" dirty="0" err="1">
                <a:solidFill>
                  <a:srgbClr val="000000"/>
                </a:solidFill>
              </a:rPr>
              <a:t>Egalim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5" name="Image 13"/>
          <p:cNvPicPr/>
          <p:nvPr/>
        </p:nvPicPr>
        <p:blipFill>
          <a:blip r:embed="rId2"/>
          <a:stretch/>
        </p:blipFill>
        <p:spPr>
          <a:xfrm>
            <a:off x="9116290" y="273600"/>
            <a:ext cx="2465629" cy="960774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580155" y="2325354"/>
            <a:ext cx="858600" cy="332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4"/>
          <p:cNvSpPr/>
          <p:nvPr/>
        </p:nvSpPr>
        <p:spPr>
          <a:xfrm flipV="1">
            <a:off x="506075" y="5250355"/>
            <a:ext cx="858600" cy="3589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Étoile à 5 branches 9"/>
          <p:cNvSpPr/>
          <p:nvPr/>
        </p:nvSpPr>
        <p:spPr>
          <a:xfrm>
            <a:off x="7765470" y="1234374"/>
            <a:ext cx="4488872" cy="26234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Mutualiser la démarche ?</a:t>
            </a:r>
          </a:p>
        </p:txBody>
      </p:sp>
      <p:sp>
        <p:nvSpPr>
          <p:cNvPr id="11" name="Étoile à 5 branches 10"/>
          <p:cNvSpPr/>
          <p:nvPr/>
        </p:nvSpPr>
        <p:spPr>
          <a:xfrm>
            <a:off x="8158214" y="3770490"/>
            <a:ext cx="4033786" cy="26450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Mutualiser un modèle de plan ?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5" y="1398203"/>
            <a:ext cx="895927" cy="9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9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2105889" y="1553030"/>
            <a:ext cx="8451275" cy="5304970"/>
          </a:xfrm>
        </p:spPr>
        <p:txBody>
          <a:bodyPr>
            <a:normAutofit/>
          </a:bodyPr>
          <a:lstStyle/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00B050"/>
                </a:solidFill>
                <a:ea typeface="SimSun"/>
              </a:rPr>
              <a:t>A partir du 1</a:t>
            </a:r>
            <a:r>
              <a:rPr lang="fr-FR" sz="2400" b="1" spc="-1" baseline="30000" dirty="0">
                <a:solidFill>
                  <a:srgbClr val="00B050"/>
                </a:solidFill>
                <a:ea typeface="SimSun"/>
              </a:rPr>
              <a:t>er</a:t>
            </a:r>
            <a:r>
              <a:rPr lang="fr-FR" sz="2400" b="1" spc="-1" dirty="0">
                <a:solidFill>
                  <a:srgbClr val="00B050"/>
                </a:solidFill>
                <a:ea typeface="SimSun"/>
              </a:rPr>
              <a:t> janvier 2020</a:t>
            </a:r>
          </a:p>
          <a:p>
            <a:pPr marL="0" indent="0">
              <a:spcBef>
                <a:spcPts val="1001"/>
              </a:spcBef>
              <a:buNone/>
            </a:pPr>
            <a:endParaRPr lang="fr-FR" sz="2400" spc="-1" dirty="0">
              <a:solidFill>
                <a:srgbClr val="00000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C00000"/>
                </a:solidFill>
                <a:ea typeface="SimSun"/>
              </a:rPr>
              <a:t>Pour les cuisines scolaires </a:t>
            </a: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Interdiction des bouteilles d’eau en plastique</a:t>
            </a: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00B050"/>
                </a:solidFill>
                <a:ea typeface="SimSun"/>
              </a:rPr>
              <a:t>Au plus tard le 1</a:t>
            </a:r>
            <a:r>
              <a:rPr lang="fr-FR" sz="2400" b="1" spc="-1" baseline="30000" dirty="0">
                <a:solidFill>
                  <a:srgbClr val="00B050"/>
                </a:solidFill>
                <a:ea typeface="SimSun"/>
              </a:rPr>
              <a:t>er</a:t>
            </a:r>
            <a:r>
              <a:rPr lang="fr-FR" sz="2400" b="1" spc="-1" dirty="0">
                <a:solidFill>
                  <a:srgbClr val="00B050"/>
                </a:solidFill>
                <a:ea typeface="SimSun"/>
              </a:rPr>
              <a:t> janvier 2025</a:t>
            </a:r>
          </a:p>
          <a:p>
            <a:pPr marL="0" indent="0">
              <a:spcBef>
                <a:spcPts val="1001"/>
              </a:spcBef>
              <a:buNone/>
            </a:pPr>
            <a:endParaRPr lang="fr-FR" sz="2400" b="1" spc="-1" dirty="0">
              <a:solidFill>
                <a:srgbClr val="00B050"/>
              </a:solidFill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solidFill>
                  <a:srgbClr val="C00000"/>
                </a:solidFill>
                <a:ea typeface="SimSun"/>
              </a:rPr>
              <a:t>Pour les cuisines scolaires</a:t>
            </a:r>
            <a:endParaRPr lang="fr-FR" sz="2400" spc="-1" dirty="0">
              <a:ea typeface="SimSun"/>
            </a:endParaRPr>
          </a:p>
          <a:p>
            <a:pPr marL="0" indent="0">
              <a:spcBef>
                <a:spcPts val="1001"/>
              </a:spcBef>
              <a:buNone/>
            </a:pPr>
            <a:r>
              <a:rPr lang="fr-FR" sz="2400" b="1" spc="-1" dirty="0">
                <a:ea typeface="SimSun"/>
              </a:rPr>
              <a:t>Fin de l’utilisation des contenants alimentaires</a:t>
            </a:r>
            <a:r>
              <a:rPr lang="fr-FR" sz="2400" spc="-1" dirty="0">
                <a:ea typeface="SimSun"/>
              </a:rPr>
              <a:t> de cuisson, de réchauffe ou de service en </a:t>
            </a:r>
            <a:r>
              <a:rPr lang="fr-FR" sz="2400" b="1" spc="-1" dirty="0">
                <a:ea typeface="SimSun"/>
              </a:rPr>
              <a:t>plastique</a:t>
            </a:r>
            <a:endParaRPr lang="fr-FR" sz="2400" spc="-1" dirty="0">
              <a:solidFill>
                <a:srgbClr val="000000"/>
              </a:solidFill>
              <a:ea typeface="SimSun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842654" y="273600"/>
            <a:ext cx="9739265" cy="931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Les obligations de la loi </a:t>
            </a:r>
            <a:r>
              <a:rPr lang="fr-FR" sz="1800" b="1" spc="-1" dirty="0" err="1">
                <a:solidFill>
                  <a:srgbClr val="000000"/>
                </a:solidFill>
              </a:rPr>
              <a:t>Egalim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5" name="Image 13"/>
          <p:cNvPicPr/>
          <p:nvPr/>
        </p:nvPicPr>
        <p:blipFill>
          <a:blip r:embed="rId2"/>
          <a:stretch/>
        </p:blipFill>
        <p:spPr>
          <a:xfrm>
            <a:off x="9116290" y="273600"/>
            <a:ext cx="2465629" cy="960774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1093644" y="2585382"/>
            <a:ext cx="858600" cy="332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4"/>
          <p:cNvSpPr/>
          <p:nvPr/>
        </p:nvSpPr>
        <p:spPr>
          <a:xfrm flipV="1">
            <a:off x="1112307" y="5245028"/>
            <a:ext cx="858600" cy="3589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4062209"/>
            <a:ext cx="609599" cy="8390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7" y="1470685"/>
            <a:ext cx="895927" cy="9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68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814944" y="273600"/>
            <a:ext cx="9766975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Les obligations de la loi </a:t>
            </a:r>
            <a:r>
              <a:rPr lang="fr-FR" sz="1800" b="1" spc="-1" dirty="0" err="1">
                <a:solidFill>
                  <a:srgbClr val="000000"/>
                </a:solidFill>
              </a:rPr>
              <a:t>Egalim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5" name="Image 13"/>
          <p:cNvPicPr/>
          <p:nvPr/>
        </p:nvPicPr>
        <p:blipFill>
          <a:blip r:embed="rId2"/>
          <a:stretch/>
        </p:blipFill>
        <p:spPr>
          <a:xfrm>
            <a:off x="8912520" y="239320"/>
            <a:ext cx="2669400" cy="1150945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482436" y="1452680"/>
            <a:ext cx="10557925" cy="520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B050"/>
                </a:solidFill>
                <a:ea typeface="SimSun"/>
              </a:rPr>
              <a:t>A partir du 1er janvier 2022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400" b="1" spc="-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C00000"/>
                </a:solidFill>
                <a:ea typeface="SimSun"/>
              </a:rPr>
              <a:t>Pour toutes cuisines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pc="-1" dirty="0">
                <a:solidFill>
                  <a:srgbClr val="000000"/>
                </a:solidFill>
                <a:ea typeface="SimSun"/>
              </a:rPr>
              <a:t>50% (en €) de produits alimentaires répondant à des critères de qualité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623836" y="2445154"/>
            <a:ext cx="858600" cy="3322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Rectangle 10"/>
          <p:cNvSpPr/>
          <p:nvPr/>
        </p:nvSpPr>
        <p:spPr>
          <a:xfrm>
            <a:off x="2156639" y="3597971"/>
            <a:ext cx="9083583" cy="8299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fr-FR" b="1" spc="-1" dirty="0">
              <a:solidFill>
                <a:srgbClr val="000000"/>
              </a:solidFill>
              <a:ea typeface="SimSun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b="1" spc="-1" dirty="0">
                <a:solidFill>
                  <a:srgbClr val="000000"/>
                </a:solidFill>
                <a:ea typeface="SimSun"/>
              </a:rPr>
              <a:t>Produits issus de l’agriculture biologique (20%minimum)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pc="-1" dirty="0">
                <a:solidFill>
                  <a:srgbClr val="000000"/>
                </a:solidFill>
                <a:ea typeface="SimSun"/>
              </a:rPr>
              <a:t>y compris les produits végétaux en conversion depuis au moins 2 ans</a:t>
            </a:r>
          </a:p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122270" y="4668965"/>
            <a:ext cx="6276109" cy="8409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-1" dirty="0">
                <a:solidFill>
                  <a:srgbClr val="000000"/>
                </a:solidFill>
                <a:ea typeface="SimSun"/>
              </a:rPr>
              <a:t>Produits bénéficiant de l’écolabel « Pêche durable »</a:t>
            </a:r>
          </a:p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709134" y="5751029"/>
            <a:ext cx="7102383" cy="9087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-1" dirty="0">
                <a:solidFill>
                  <a:srgbClr val="000000"/>
                </a:solidFill>
                <a:ea typeface="SimSun"/>
              </a:rPr>
              <a:t>Produits bénéficiant du logo « Région Ultra Périphérique »</a:t>
            </a:r>
            <a:endParaRPr lang="fr-FR" spc="-1" dirty="0">
              <a:solidFill>
                <a:schemeClr val="tx1"/>
              </a:solidFill>
              <a:ea typeface="SimSun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1225261"/>
            <a:ext cx="1302328" cy="8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6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>
            <a:spLocks noGrp="1"/>
          </p:cNvSpPr>
          <p:nvPr>
            <p:ph type="subTitle"/>
          </p:nvPr>
        </p:nvSpPr>
        <p:spPr>
          <a:xfrm>
            <a:off x="2384385" y="1423772"/>
            <a:ext cx="8838719" cy="5304405"/>
          </a:xfrm>
          <a:prstGeom prst="rect">
            <a:avLst/>
          </a:prstGeom>
          <a:solidFill>
            <a:srgbClr val="FFC000"/>
          </a:solidFill>
          <a:ln w="25560">
            <a:solidFill>
              <a:srgbClr val="AA630D"/>
            </a:solidFill>
            <a:round/>
          </a:ln>
        </p:spPr>
        <p:txBody>
          <a:bodyPr anchor="ctr">
            <a:normAutofit/>
          </a:bodyPr>
          <a:lstStyle/>
          <a:p>
            <a:pPr marL="228600" indent="-228240" algn="ctr">
              <a:lnSpc>
                <a:spcPct val="9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Arial"/>
                <a:ea typeface="SimSun"/>
              </a:rPr>
              <a:t>Produits sous signes d'origine et de qualité </a:t>
            </a:r>
          </a:p>
          <a:p>
            <a:pPr marL="228600" indent="-228240" algn="ctr">
              <a:lnSpc>
                <a:spcPct val="90000"/>
              </a:lnSpc>
            </a:pPr>
            <a:r>
              <a:rPr lang="fr-FR" sz="1600" b="0" strike="noStrike" spc="-1" dirty="0">
                <a:latin typeface="Arial"/>
              </a:rPr>
              <a:t>Peu de légumes et de fruits référencés</a:t>
            </a:r>
          </a:p>
          <a:p>
            <a:pPr marL="228600" indent="-228240" algn="ctr">
              <a:lnSpc>
                <a:spcPct val="90000"/>
              </a:lnSpc>
            </a:pPr>
            <a:endParaRPr lang="fr-FR" sz="1600" b="0" strike="noStrike" spc="-1" dirty="0">
              <a:latin typeface="Arial"/>
            </a:endParaRPr>
          </a:p>
          <a:p>
            <a:pPr indent="-228240"/>
            <a:r>
              <a:rPr lang="fr-FR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1° Le label rouge ;</a:t>
            </a:r>
          </a:p>
          <a:p>
            <a:pPr indent="-228240"/>
            <a:r>
              <a:rPr lang="fr-FR" sz="1400" dirty="0"/>
              <a:t>Surtout viande</a:t>
            </a:r>
            <a:br>
              <a:rPr dirty="0"/>
            </a:br>
            <a:r>
              <a:rPr lang="fr-FR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2° L'appellation d'origine ; </a:t>
            </a:r>
          </a:p>
          <a:p>
            <a:pPr indent="-228240"/>
            <a:r>
              <a:rPr lang="fr-FR" sz="1400" dirty="0"/>
              <a:t>Ex Tarn et Garonne : Chasselas de Moissac</a:t>
            </a:r>
          </a:p>
          <a:p>
            <a:pPr indent="-228240"/>
            <a:r>
              <a:rPr lang="fr-FR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3° L'indication géographique ; </a:t>
            </a:r>
          </a:p>
          <a:p>
            <a:pPr indent="-228240"/>
            <a:r>
              <a:rPr lang="fr-FR" sz="1400" dirty="0"/>
              <a:t>Ail Blanc de Lomagne, Melon du Quercy</a:t>
            </a:r>
          </a:p>
          <a:p>
            <a:pPr indent="-228240"/>
            <a:r>
              <a:rPr lang="fr-FR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4° La spécialité traditionnelle garantie </a:t>
            </a:r>
            <a:endParaRPr lang="fr-FR" sz="1400" dirty="0"/>
          </a:p>
          <a:p>
            <a:pPr indent="-228240"/>
            <a:r>
              <a:rPr lang="fr-FR" sz="1600" dirty="0"/>
              <a:t>En France, seule la Moule de Bouchot bénéficie de cette appellation. 54 produits bénéficient de cette appellation en Europe, tels que la </a:t>
            </a:r>
            <a:r>
              <a:rPr lang="fr-FR" sz="1600" dirty="0" err="1"/>
              <a:t>mozarella</a:t>
            </a:r>
            <a:r>
              <a:rPr lang="fr-FR" sz="1600" dirty="0"/>
              <a:t> en Italie ou le jambon </a:t>
            </a:r>
            <a:r>
              <a:rPr lang="fr-FR" sz="1600" dirty="0" err="1"/>
              <a:t>Serano</a:t>
            </a:r>
            <a:r>
              <a:rPr lang="fr-FR" sz="1600" dirty="0"/>
              <a:t> en Espagne</a:t>
            </a:r>
            <a:r>
              <a:rPr lang="fr-FR" sz="1400" dirty="0"/>
              <a:t>)</a:t>
            </a:r>
            <a:br>
              <a:rPr dirty="0"/>
            </a:br>
            <a:r>
              <a:rPr lang="fr-FR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5° La mention “ issus d'une exploitation </a:t>
            </a:r>
            <a:r>
              <a:rPr lang="fr-FR" sz="2000" spc="-1" dirty="0">
                <a:solidFill>
                  <a:srgbClr val="FFFFFF"/>
                </a:solidFill>
                <a:latin typeface="Arial"/>
                <a:ea typeface="DejaVu Sans"/>
              </a:rPr>
              <a:t>d</a:t>
            </a:r>
            <a:r>
              <a:rPr lang="fr-FR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e haute valeur environnementale ” </a:t>
            </a:r>
          </a:p>
          <a:p>
            <a:pPr indent="-228240"/>
            <a:r>
              <a:rPr lang="fr-FR" sz="1600" dirty="0"/>
              <a:t>Nouveau label – Actuellement principalement viticulture et grandes cultures</a:t>
            </a:r>
          </a:p>
          <a:p>
            <a:pPr indent="-228240"/>
            <a:r>
              <a:rPr lang="fr-FR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6° La mention “ fermier ” ou “ produit de la ferme ” ou “ produit à la ferme </a:t>
            </a:r>
            <a:r>
              <a:rPr lang="fr-FR" sz="1600" b="0" strike="noStrike" spc="-1" dirty="0">
                <a:latin typeface="Arial"/>
                <a:ea typeface="DejaVu Sans"/>
              </a:rPr>
              <a:t>”, </a:t>
            </a:r>
          </a:p>
          <a:p>
            <a:pPr indent="-228240"/>
            <a:r>
              <a:rPr lang="fr-FR" sz="1600" spc="-1" dirty="0">
                <a:latin typeface="Arial"/>
                <a:ea typeface="DejaVu Sans"/>
              </a:rPr>
              <a:t>P</a:t>
            </a:r>
            <a:r>
              <a:rPr lang="fr-FR" sz="1600" b="0" strike="noStrike" spc="-1" dirty="0">
                <a:latin typeface="Arial"/>
                <a:ea typeface="DejaVu Sans"/>
              </a:rPr>
              <a:t>our les produits pour lesquels existe une définition réglementaire des conditions de production : à</a:t>
            </a:r>
            <a:r>
              <a:rPr lang="fr-FR" sz="1600" dirty="0"/>
              <a:t> ce jour en France, cela ne concerne que les œufs fermiers</a:t>
            </a:r>
          </a:p>
        </p:txBody>
      </p:sp>
      <p:sp>
        <p:nvSpPr>
          <p:cNvPr id="5" name="CustomShape 3"/>
          <p:cNvSpPr>
            <a:spLocks noGrp="1"/>
          </p:cNvSpPr>
          <p:nvPr>
            <p:ph type="title"/>
          </p:nvPr>
        </p:nvSpPr>
        <p:spPr>
          <a:xfrm>
            <a:off x="1828800" y="273600"/>
            <a:ext cx="9753119" cy="8901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Les obligations de la loi </a:t>
            </a:r>
            <a:r>
              <a:rPr lang="fr-FR" sz="1800" b="1" spc="-1" dirty="0" err="1">
                <a:solidFill>
                  <a:srgbClr val="000000"/>
                </a:solidFill>
              </a:rPr>
              <a:t>Egalim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303046" y="4043422"/>
            <a:ext cx="1977310" cy="1967345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Produits non intégrés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Mention Montagne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Bleu Blanc Cœur</a:t>
            </a:r>
            <a:endParaRPr lang="fr-FR" sz="1600" b="0" strike="noStrike" spc="-1" dirty="0">
              <a:latin typeface="Arial"/>
            </a:endParaRPr>
          </a:p>
        </p:txBody>
      </p:sp>
      <p:pic>
        <p:nvPicPr>
          <p:cNvPr id="7" name="Image 13"/>
          <p:cNvPicPr/>
          <p:nvPr/>
        </p:nvPicPr>
        <p:blipFill>
          <a:blip r:embed="rId2"/>
          <a:stretch/>
        </p:blipFill>
        <p:spPr>
          <a:xfrm>
            <a:off x="8912520" y="239321"/>
            <a:ext cx="2669400" cy="9244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16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814944" y="273600"/>
            <a:ext cx="9766975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Les obligations de la loi </a:t>
            </a:r>
            <a:r>
              <a:rPr lang="fr-FR" sz="1800" b="1" spc="-1" dirty="0" err="1">
                <a:solidFill>
                  <a:srgbClr val="000000"/>
                </a:solidFill>
              </a:rPr>
              <a:t>Egalim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5" name="Image 13"/>
          <p:cNvPicPr/>
          <p:nvPr/>
        </p:nvPicPr>
        <p:blipFill>
          <a:blip r:embed="rId2"/>
          <a:stretch/>
        </p:blipFill>
        <p:spPr>
          <a:xfrm>
            <a:off x="8912520" y="239320"/>
            <a:ext cx="2669400" cy="1150945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814943" y="1787237"/>
            <a:ext cx="9892147" cy="524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C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000000"/>
              </a:solidFill>
              <a:ea typeface="SimSun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Tx/>
              <a:buChar char="-"/>
            </a:pPr>
            <a:endParaRPr lang="fr-FR" spc="-1" dirty="0">
              <a:solidFill>
                <a:srgbClr val="000000"/>
              </a:solidFill>
              <a:ea typeface="SimSun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pc="-1" dirty="0">
              <a:solidFill>
                <a:srgbClr val="000000"/>
              </a:solidFill>
              <a:ea typeface="SimSu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8288" y="1692446"/>
            <a:ext cx="9601198" cy="2521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-1" dirty="0">
                <a:solidFill>
                  <a:srgbClr val="C00000"/>
                </a:solidFill>
                <a:ea typeface="SimSun"/>
              </a:rPr>
              <a:t>Produits équivalents </a:t>
            </a:r>
            <a:r>
              <a:rPr lang="fr-FR" spc="-1" dirty="0">
                <a:solidFill>
                  <a:srgbClr val="C00000"/>
                </a:solidFill>
                <a:ea typeface="SimSun"/>
              </a:rPr>
              <a:t>aux exigences définies par ces signes</a:t>
            </a:r>
          </a:p>
          <a:p>
            <a:pPr algn="ctr"/>
            <a:endParaRPr lang="fr-FR" spc="-1" dirty="0">
              <a:solidFill>
                <a:srgbClr val="C00000"/>
              </a:solidFill>
              <a:ea typeface="SimSun"/>
            </a:endParaRPr>
          </a:p>
          <a:p>
            <a:pPr algn="ctr"/>
            <a:r>
              <a:rPr lang="fr-FR" spc="-1" dirty="0">
                <a:solidFill>
                  <a:srgbClr val="C00000"/>
                </a:solidFill>
                <a:ea typeface="SimSun"/>
              </a:rPr>
              <a:t>Ils doivent répondre aux </a:t>
            </a:r>
            <a:r>
              <a:rPr lang="fr-FR" b="1" spc="-1" dirty="0">
                <a:solidFill>
                  <a:srgbClr val="C00000"/>
                </a:solidFill>
                <a:ea typeface="SimSun"/>
              </a:rPr>
              <a:t>exigences définies par les cahiers des charges des signes</a:t>
            </a:r>
            <a:r>
              <a:rPr lang="fr-FR" spc="-1" dirty="0">
                <a:solidFill>
                  <a:srgbClr val="C00000"/>
                </a:solidFill>
                <a:ea typeface="SimSun"/>
              </a:rPr>
              <a:t>, </a:t>
            </a:r>
            <a:r>
              <a:rPr lang="fr-FR" b="1" spc="-1" dirty="0">
                <a:solidFill>
                  <a:srgbClr val="C00000"/>
                </a:solidFill>
                <a:ea typeface="SimSun"/>
              </a:rPr>
              <a:t>mentions, labels, écolabels ou certifications </a:t>
            </a:r>
          </a:p>
          <a:p>
            <a:pPr algn="ctr"/>
            <a:r>
              <a:rPr lang="fr-FR" spc="-1" dirty="0">
                <a:solidFill>
                  <a:srgbClr val="C00000"/>
                </a:solidFill>
                <a:ea typeface="SimSun"/>
              </a:rPr>
              <a:t>dans les conditions définies par le code de la commande publique</a:t>
            </a:r>
          </a:p>
          <a:p>
            <a:pPr algn="ctr"/>
            <a:r>
              <a:rPr lang="fr-FR" b="1" spc="-1" dirty="0">
                <a:solidFill>
                  <a:srgbClr val="C00000"/>
                </a:solidFill>
                <a:ea typeface="SimSun"/>
              </a:rPr>
              <a:t>L’appréciation de l’équivalence relève du pouvoir adjudicateur et repose sur une analyse au cas par cas</a:t>
            </a:r>
          </a:p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258288" y="4404090"/>
            <a:ext cx="9601199" cy="1742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-1" dirty="0">
                <a:solidFill>
                  <a:srgbClr val="000000"/>
                </a:solidFill>
                <a:ea typeface="SimSun"/>
              </a:rPr>
              <a:t>Produits acquis selon des modalités prenant en compte les coûts imputés aux externalités environnementales pendant le cycle de vie du produit </a:t>
            </a:r>
          </a:p>
          <a:p>
            <a:pPr algn="ctr"/>
            <a:r>
              <a:rPr lang="fr-FR" spc="-1" dirty="0">
                <a:solidFill>
                  <a:srgbClr val="000000"/>
                </a:solidFill>
                <a:ea typeface="SimSun"/>
              </a:rPr>
              <a:t>Les couts peuvent inclure le cout des émissions de gaz à effet de serre et émissions polluantes ainsi que d’autres couts d’atténuation du changement climatique</a:t>
            </a:r>
          </a:p>
          <a:p>
            <a:pPr algn="ctr"/>
            <a:r>
              <a:rPr lang="fr-FR" spc="-1" dirty="0">
                <a:solidFill>
                  <a:srgbClr val="000000"/>
                </a:solidFill>
                <a:ea typeface="SimSun"/>
              </a:rPr>
              <a:t>(méthode à définir par le ministère, pas applicable à ce jour)</a:t>
            </a:r>
            <a:endParaRPr lang="fr-FR" dirty="0"/>
          </a:p>
        </p:txBody>
      </p:sp>
      <p:sp>
        <p:nvSpPr>
          <p:cNvPr id="2" name="Étoile à 5 branches 1"/>
          <p:cNvSpPr/>
          <p:nvPr/>
        </p:nvSpPr>
        <p:spPr>
          <a:xfrm>
            <a:off x="0" y="2793481"/>
            <a:ext cx="3512129" cy="28401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 ans pour s’organiser !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46962-18E5-483A-AEF3-AB86FB017C91}"/>
              </a:ext>
            </a:extLst>
          </p:cNvPr>
          <p:cNvSpPr/>
          <p:nvPr/>
        </p:nvSpPr>
        <p:spPr>
          <a:xfrm>
            <a:off x="3090440" y="6211669"/>
            <a:ext cx="9101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1"/>
              </a:spcBef>
            </a:pPr>
            <a:r>
              <a:rPr lang="fr-FR" spc="-1" dirty="0">
                <a:solidFill>
                  <a:srgbClr val="00B050"/>
                </a:solidFill>
              </a:rPr>
              <a:t>Développement de l'acquisition de produits issus du commerce équitable et des PAT (art L 230-5-1 II du CRPM)</a:t>
            </a:r>
            <a:r>
              <a:rPr lang="fr-FR" spc="-1" dirty="0">
                <a:solidFill>
                  <a:srgbClr val="00B050"/>
                </a:solidFill>
                <a:latin typeface="Calibri"/>
                <a:ea typeface="SimSun"/>
              </a:rPr>
              <a:t> </a:t>
            </a:r>
            <a:endParaRPr lang="fr-FR" spc="-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2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609480" y="1366068"/>
            <a:ext cx="10972440" cy="4838216"/>
          </a:xfrm>
        </p:spPr>
        <p:txBody>
          <a:bodyPr/>
          <a:lstStyle/>
          <a:p>
            <a:r>
              <a:rPr lang="fr-FR" sz="2400" dirty="0"/>
              <a:t>		</a:t>
            </a:r>
          </a:p>
          <a:p>
            <a:r>
              <a:rPr lang="fr-FR" sz="2400" dirty="0"/>
              <a:t>		</a:t>
            </a:r>
            <a:r>
              <a:rPr lang="fr-FR" sz="2200" dirty="0"/>
              <a:t>Ancien dispositif : « Fruit à la Récré »</a:t>
            </a:r>
          </a:p>
          <a:p>
            <a:endParaRPr lang="fr-FR" sz="2200" dirty="0"/>
          </a:p>
          <a:p>
            <a:r>
              <a:rPr lang="fr-FR" sz="2200" dirty="0"/>
              <a:t>		</a:t>
            </a:r>
            <a:r>
              <a:rPr lang="fr-FR" sz="2200" dirty="0">
                <a:solidFill>
                  <a:srgbClr val="00B050"/>
                </a:solidFill>
              </a:rPr>
              <a:t>Nouveau dispositif : « Lait, fruits et légumes à l’école »</a:t>
            </a:r>
          </a:p>
          <a:p>
            <a:r>
              <a:rPr lang="fr-FR" sz="2200" dirty="0"/>
              <a:t>			</a:t>
            </a:r>
          </a:p>
          <a:p>
            <a:r>
              <a:rPr lang="fr-FR" sz="2200" dirty="0"/>
              <a:t>		</a:t>
            </a:r>
            <a:r>
              <a:rPr lang="fr-FR" sz="2200" b="1" dirty="0"/>
              <a:t>Obligatoirement sur le repas du midi</a:t>
            </a:r>
          </a:p>
          <a:p>
            <a:r>
              <a:rPr lang="fr-FR" sz="2200" dirty="0"/>
              <a:t> </a:t>
            </a:r>
          </a:p>
          <a:p>
            <a:r>
              <a:rPr lang="fr-FR" sz="2200" dirty="0"/>
              <a:t>		</a:t>
            </a:r>
            <a:r>
              <a:rPr lang="fr-FR" sz="2200" b="1" dirty="0"/>
              <a:t>Remboursement de la différence </a:t>
            </a:r>
            <a:r>
              <a:rPr lang="fr-FR" sz="2200" dirty="0"/>
              <a:t>entre un produit sous SIQO ou bio </a:t>
            </a:r>
          </a:p>
          <a:p>
            <a:r>
              <a:rPr lang="fr-FR" sz="2200" dirty="0"/>
              <a:t>							et un produit conventionnel</a:t>
            </a:r>
          </a:p>
          <a:p>
            <a:r>
              <a:rPr lang="fr-FR" sz="2200" dirty="0"/>
              <a:t>		</a:t>
            </a:r>
            <a:r>
              <a:rPr lang="fr-FR" sz="2200" b="1" dirty="0"/>
              <a:t>Forfait par produit et par repas</a:t>
            </a:r>
          </a:p>
          <a:p>
            <a:r>
              <a:rPr lang="fr-FR" sz="2200" dirty="0"/>
              <a:t>		possibilité de participer que si remboursement &gt; à 400 €/trimestre</a:t>
            </a:r>
          </a:p>
          <a:p>
            <a:r>
              <a:rPr lang="fr-FR" sz="2200" dirty="0"/>
              <a:t>			</a:t>
            </a:r>
          </a:p>
          <a:p>
            <a:r>
              <a:rPr lang="fr-FR" sz="2200" dirty="0"/>
              <a:t>		</a:t>
            </a:r>
            <a:r>
              <a:rPr lang="fr-FR" sz="2200" b="1" dirty="0"/>
              <a:t>Obligations</a:t>
            </a:r>
            <a:r>
              <a:rPr lang="fr-FR" sz="2200" dirty="0"/>
              <a:t> : 	- gestion directe du programme par l’établissement</a:t>
            </a:r>
          </a:p>
          <a:p>
            <a:r>
              <a:rPr lang="fr-FR" sz="2200" dirty="0"/>
              <a:t>				- établissement doit demander agrément	</a:t>
            </a:r>
          </a:p>
          <a:p>
            <a:r>
              <a:rPr lang="fr-FR" sz="2200" dirty="0"/>
              <a:t>				- recours à un fournisseur référencé	</a:t>
            </a:r>
          </a:p>
          <a:p>
            <a:r>
              <a:rPr lang="fr-FR" sz="2200" dirty="0"/>
              <a:t>				(liste France </a:t>
            </a:r>
            <a:r>
              <a:rPr lang="fr-FR" sz="2200" dirty="0" err="1"/>
              <a:t>Agrimer</a:t>
            </a:r>
            <a:r>
              <a:rPr lang="fr-FR" sz="2200" dirty="0"/>
              <a:t>)</a:t>
            </a:r>
            <a:endParaRPr lang="fr-FR" sz="2000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941342" y="245465"/>
            <a:ext cx="9640578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Pour les scolaires : le dispositif européen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« Lait, fruit et légume à l’école »</a:t>
            </a:r>
            <a:endParaRPr lang="fr-FR" sz="1800" b="1" strike="noStrike" spc="-1" dirty="0">
              <a:latin typeface="Arial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FADEAE3-1A48-466B-B0FF-48F919EE7159}"/>
              </a:ext>
            </a:extLst>
          </p:cNvPr>
          <p:cNvCxnSpPr>
            <a:cxnSpLocks/>
          </p:cNvCxnSpPr>
          <p:nvPr/>
        </p:nvCxnSpPr>
        <p:spPr>
          <a:xfrm flipV="1">
            <a:off x="2953560" y="1386225"/>
            <a:ext cx="4004840" cy="798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EC3DAB9-FBD5-46F6-B99B-374169B12EEA}"/>
              </a:ext>
            </a:extLst>
          </p:cNvPr>
          <p:cNvCxnSpPr/>
          <p:nvPr/>
        </p:nvCxnSpPr>
        <p:spPr>
          <a:xfrm>
            <a:off x="2953560" y="1390265"/>
            <a:ext cx="3808071" cy="798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F5A2D383-83AB-4D69-AA74-8B4A4AB18A4A}"/>
              </a:ext>
            </a:extLst>
          </p:cNvPr>
          <p:cNvSpPr/>
          <p:nvPr/>
        </p:nvSpPr>
        <p:spPr>
          <a:xfrm>
            <a:off x="1941342" y="2729888"/>
            <a:ext cx="431468" cy="4861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65C1E935-696F-405A-986A-3A45C612689D}"/>
              </a:ext>
            </a:extLst>
          </p:cNvPr>
          <p:cNvSpPr/>
          <p:nvPr/>
        </p:nvSpPr>
        <p:spPr>
          <a:xfrm>
            <a:off x="1987396" y="3311137"/>
            <a:ext cx="431468" cy="4861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5A5F60-8582-4559-A3E6-D2D5FC5D9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3" y="330411"/>
            <a:ext cx="1772355" cy="974907"/>
          </a:xfrm>
          <a:prstGeom prst="rect">
            <a:avLst/>
          </a:prstGeom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2F51C97E-5FD6-4133-A1AE-D8669E0889C8}"/>
              </a:ext>
            </a:extLst>
          </p:cNvPr>
          <p:cNvSpPr/>
          <p:nvPr/>
        </p:nvSpPr>
        <p:spPr>
          <a:xfrm>
            <a:off x="8286045" y="5271911"/>
            <a:ext cx="3905955" cy="15860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Faire remonter les difficultés</a:t>
            </a:r>
          </a:p>
        </p:txBody>
      </p:sp>
      <p:sp>
        <p:nvSpPr>
          <p:cNvPr id="12" name="Flèche : courbe vers la droite 11">
            <a:extLst>
              <a:ext uri="{FF2B5EF4-FFF2-40B4-BE49-F238E27FC236}">
                <a16:creationId xmlns:a16="http://schemas.microsoft.com/office/drawing/2014/main" id="{EB12ECB2-CC04-4280-B148-69405E24607F}"/>
              </a:ext>
            </a:extLst>
          </p:cNvPr>
          <p:cNvSpPr/>
          <p:nvPr/>
        </p:nvSpPr>
        <p:spPr>
          <a:xfrm>
            <a:off x="1941342" y="3881063"/>
            <a:ext cx="431468" cy="4861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1847302" y="1124640"/>
            <a:ext cx="10098436" cy="5620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fr-FR" sz="2100" b="1" strike="noStrike" spc="-1" dirty="0">
              <a:solidFill>
                <a:srgbClr val="000000"/>
              </a:solidFill>
              <a:latin typeface="Century Gothic"/>
              <a:ea typeface="DejaVu Sans"/>
            </a:endParaRPr>
          </a:p>
          <a:p>
            <a:pPr algn="just">
              <a:spcBef>
                <a:spcPts val="1001"/>
              </a:spcBef>
            </a:pPr>
            <a:r>
              <a:rPr lang="fr-FR" sz="2300" b="1" spc="-1" dirty="0">
                <a:solidFill>
                  <a:srgbClr val="000000"/>
                </a:solidFill>
                <a:latin typeface="Century Gothic"/>
              </a:rPr>
              <a:t>Objectifs L</a:t>
            </a:r>
            <a:r>
              <a:rPr lang="fr-FR" sz="23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oi d'Avenir pour l'Alimentation, l'Agriculture et la Forêt du 13 octobre 2014  </a:t>
            </a:r>
            <a:endParaRPr lang="fr-FR" sz="23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Contribuer au développement productif de la France tout en respectant l’environnement</a:t>
            </a:r>
            <a:endParaRPr lang="fr-FR" sz="230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Rapprocher production locale et consommation locale aussi bien en terme de consommation individuelle que de restauration collective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fr-FR" sz="2300" spc="-1" dirty="0">
              <a:solidFill>
                <a:srgbClr val="000000"/>
              </a:solidFill>
              <a:latin typeface="Century Gothic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u="sng" spc="-1" dirty="0">
                <a:solidFill>
                  <a:srgbClr val="00B050"/>
                </a:solidFill>
                <a:latin typeface="Century Gothic"/>
              </a:rPr>
              <a:t>Enjeux sur le Pays Midi Quercy : </a:t>
            </a:r>
            <a:endParaRPr lang="fr-FR" sz="2300" spc="-1" dirty="0">
              <a:solidFill>
                <a:srgbClr val="00B050"/>
              </a:solidFill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>
                <a:solidFill>
                  <a:srgbClr val="00B050"/>
                </a:solidFill>
              </a:rPr>
              <a:t>Economique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/>
              <a:t>Maintenir l’économie locale, la patrimoine agricole du territoire, l’entretien des paysages 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/>
              <a:t>(p</a:t>
            </a:r>
            <a:r>
              <a:rPr lang="fr-FR" sz="2300" b="1" spc="-1" dirty="0">
                <a:solidFill>
                  <a:srgbClr val="404040"/>
                </a:solidFill>
                <a:latin typeface="Century Gothic"/>
              </a:rPr>
              <a:t>lus de 30% des agriculteurs seront à la retraite dans 10 ans)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>
                <a:solidFill>
                  <a:srgbClr val="00B050"/>
                </a:solidFill>
              </a:rPr>
              <a:t>Social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/>
              <a:t>Assurer une alimentation saine aux habitants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(précarité sociale importante sur le territoire)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>
                <a:solidFill>
                  <a:srgbClr val="00B050"/>
                </a:solidFill>
                <a:latin typeface="Century Gothic"/>
              </a:rPr>
              <a:t>Environnemental 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fr-FR" sz="2300" b="1" spc="-1" dirty="0">
                <a:solidFill>
                  <a:srgbClr val="404040"/>
                </a:solidFill>
                <a:latin typeface="Century Gothic"/>
              </a:rPr>
              <a:t>Développer les circuits courts de proximité et la production agro-écologique   </a:t>
            </a:r>
            <a:endParaRPr lang="fr-FR" sz="2300" b="1" spc="-1" dirty="0"/>
          </a:p>
          <a:p>
            <a:pPr algn="just">
              <a:spcBef>
                <a:spcPts val="1001"/>
              </a:spcBef>
            </a:pPr>
            <a:r>
              <a:rPr lang="fr-FR" sz="2300" b="1" spc="-1" dirty="0">
                <a:solidFill>
                  <a:schemeClr val="accent6">
                    <a:lumMod val="75000"/>
                  </a:schemeClr>
                </a:solidFill>
              </a:rPr>
              <a:t>(maintenir les ressources et une qualité environnementale)</a:t>
            </a: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latin typeface="Arial"/>
            </a:endParaRPr>
          </a:p>
        </p:txBody>
      </p:sp>
      <p:grpSp>
        <p:nvGrpSpPr>
          <p:cNvPr id="623" name="Group 2"/>
          <p:cNvGrpSpPr/>
          <p:nvPr/>
        </p:nvGrpSpPr>
        <p:grpSpPr>
          <a:xfrm>
            <a:off x="669525" y="5936940"/>
            <a:ext cx="10831395" cy="1094940"/>
            <a:chOff x="669525" y="5936940"/>
            <a:chExt cx="10831395" cy="1094940"/>
          </a:xfrm>
        </p:grpSpPr>
        <p:sp>
          <p:nvSpPr>
            <p:cNvPr id="624" name="CustomShape 3"/>
            <p:cNvSpPr/>
            <p:nvPr/>
          </p:nvSpPr>
          <p:spPr>
            <a:xfrm>
              <a:off x="2593080" y="6458400"/>
              <a:ext cx="8907840" cy="57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25" name="Image 9"/>
            <p:cNvPicPr/>
            <p:nvPr/>
          </p:nvPicPr>
          <p:blipFill>
            <a:blip r:embed="rId2"/>
            <a:stretch/>
          </p:blipFill>
          <p:spPr>
            <a:xfrm>
              <a:off x="669525" y="5936940"/>
              <a:ext cx="896040" cy="808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7" name="CustomShape 4"/>
          <p:cNvSpPr/>
          <p:nvPr/>
        </p:nvSpPr>
        <p:spPr>
          <a:xfrm>
            <a:off x="1565565" y="315434"/>
            <a:ext cx="10380173" cy="990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Présentation de la démarche</a:t>
            </a: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Century Gothic"/>
              </a:rPr>
              <a:t>Les projets Alimentaires territoriaux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" y="1244338"/>
            <a:ext cx="1509502" cy="20166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58" y="4410104"/>
            <a:ext cx="1894170" cy="10389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552E22-6F29-44E3-AA1E-8A2937345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22" y="406400"/>
            <a:ext cx="2621116" cy="83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8ECDF3-CBE3-41C2-96D1-471D9A67C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14" y="4109013"/>
            <a:ext cx="3969128" cy="274898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endParaRPr lang="fr-FR"/>
          </a:p>
          <a:p>
            <a:pPr marL="0" indent="0" algn="ctr">
              <a:buNone/>
            </a:pPr>
            <a:r>
              <a:rPr lang="fr-FR"/>
              <a:t>Nbr </a:t>
            </a:r>
          </a:p>
          <a:p>
            <a:pPr marL="0" indent="0" algn="ctr">
              <a:buNone/>
            </a:pPr>
            <a:endParaRPr lang="fr-FR"/>
          </a:p>
          <a:p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941342" y="245465"/>
            <a:ext cx="9640578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Des questions ? Des remarques? Des suggestions?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3D54A5-CB34-46A9-821B-D883D9C79E91}"/>
              </a:ext>
            </a:extLst>
          </p:cNvPr>
          <p:cNvSpPr txBox="1"/>
          <p:nvPr/>
        </p:nvSpPr>
        <p:spPr>
          <a:xfrm>
            <a:off x="1264008" y="1761067"/>
            <a:ext cx="90085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Des questions ?</a:t>
            </a:r>
          </a:p>
          <a:p>
            <a:pPr algn="ctr"/>
            <a:endParaRPr lang="fr-FR" sz="4400" b="1" dirty="0"/>
          </a:p>
          <a:p>
            <a:pPr algn="ctr"/>
            <a:r>
              <a:rPr lang="fr-FR" sz="4400" b="1" dirty="0"/>
              <a:t>Des remarques ?</a:t>
            </a:r>
          </a:p>
          <a:p>
            <a:pPr algn="ctr"/>
            <a:endParaRPr lang="fr-FR" sz="4400" b="1" dirty="0"/>
          </a:p>
          <a:p>
            <a:pPr algn="ctr"/>
            <a:r>
              <a:rPr lang="fr-FR" sz="4400" b="1" dirty="0"/>
              <a:t>Des suggestions ?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E33C08-AFE2-4AEC-8D2A-9334504C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6" y="1635749"/>
            <a:ext cx="1984022" cy="17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9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Nbr </a:t>
            </a: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941342" y="245465"/>
            <a:ext cx="9640578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L’approvisionnement de la restauration collective en produits locaux et/ou bio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3D54A5-CB34-46A9-821B-D883D9C79E91}"/>
              </a:ext>
            </a:extLst>
          </p:cNvPr>
          <p:cNvSpPr txBox="1"/>
          <p:nvPr/>
        </p:nvSpPr>
        <p:spPr>
          <a:xfrm>
            <a:off x="1972104" y="766733"/>
            <a:ext cx="3967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Guide gratuit sur l’approvisionnement local et/ou bio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F23404-B5BE-40AF-88AA-E1B0B376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04" y="1446535"/>
            <a:ext cx="5320016" cy="53521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1A5304-FB43-4E2B-9C13-12DEB2F8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43" y="2582870"/>
            <a:ext cx="2819160" cy="3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CustomShape 1"/>
          <p:cNvSpPr/>
          <p:nvPr/>
        </p:nvSpPr>
        <p:spPr>
          <a:xfrm>
            <a:off x="2589120" y="225000"/>
            <a:ext cx="8909640" cy="39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Image 7"/>
          <p:cNvPicPr/>
          <p:nvPr/>
        </p:nvPicPr>
        <p:blipFill>
          <a:blip r:embed="rId2"/>
          <a:stretch/>
        </p:blipFill>
        <p:spPr>
          <a:xfrm>
            <a:off x="8117640" y="6194880"/>
            <a:ext cx="685080" cy="598680"/>
          </a:xfrm>
          <a:prstGeom prst="rect">
            <a:avLst/>
          </a:prstGeom>
          <a:ln>
            <a:noFill/>
          </a:ln>
        </p:spPr>
      </p:pic>
      <p:sp>
        <p:nvSpPr>
          <p:cNvPr id="853" name="CustomShape 2"/>
          <p:cNvSpPr/>
          <p:nvPr/>
        </p:nvSpPr>
        <p:spPr>
          <a:xfrm>
            <a:off x="1699920" y="888120"/>
            <a:ext cx="9605520" cy="534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fr-FR" sz="32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MERCI DE VOTRE ATTENTION !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200" b="0" strike="noStrike" spc="-1" dirty="0">
              <a:latin typeface="Arial"/>
            </a:endParaRPr>
          </a:p>
        </p:txBody>
      </p:sp>
      <p:pic>
        <p:nvPicPr>
          <p:cNvPr id="855" name="Image 6"/>
          <p:cNvPicPr/>
          <p:nvPr/>
        </p:nvPicPr>
        <p:blipFill>
          <a:blip r:embed="rId2"/>
          <a:stretch/>
        </p:blipFill>
        <p:spPr>
          <a:xfrm>
            <a:off x="9512640" y="4505760"/>
            <a:ext cx="1187640" cy="1037880"/>
          </a:xfrm>
          <a:prstGeom prst="rect">
            <a:avLst/>
          </a:prstGeom>
          <a:ln>
            <a:noFill/>
          </a:ln>
        </p:spPr>
      </p:pic>
      <p:pic>
        <p:nvPicPr>
          <p:cNvPr id="856" name="Image 9"/>
          <p:cNvPicPr/>
          <p:nvPr/>
        </p:nvPicPr>
        <p:blipFill>
          <a:blip r:embed="rId3"/>
          <a:stretch/>
        </p:blipFill>
        <p:spPr>
          <a:xfrm>
            <a:off x="1510560" y="4497840"/>
            <a:ext cx="1355040" cy="990720"/>
          </a:xfrm>
          <a:prstGeom prst="rect">
            <a:avLst/>
          </a:prstGeom>
          <a:ln>
            <a:noFill/>
          </a:ln>
        </p:spPr>
      </p:pic>
      <p:pic>
        <p:nvPicPr>
          <p:cNvPr id="857" name="Image 10"/>
          <p:cNvPicPr/>
          <p:nvPr/>
        </p:nvPicPr>
        <p:blipFill>
          <a:blip r:embed="rId4"/>
          <a:stretch/>
        </p:blipFill>
        <p:spPr>
          <a:xfrm>
            <a:off x="3144600" y="4575960"/>
            <a:ext cx="712800" cy="912600"/>
          </a:xfrm>
          <a:prstGeom prst="rect">
            <a:avLst/>
          </a:prstGeom>
          <a:ln>
            <a:noFill/>
          </a:ln>
        </p:spPr>
      </p:pic>
      <p:pic>
        <p:nvPicPr>
          <p:cNvPr id="858" name="Image 11"/>
          <p:cNvPicPr/>
          <p:nvPr/>
        </p:nvPicPr>
        <p:blipFill>
          <a:blip r:embed="rId5"/>
          <a:stretch/>
        </p:blipFill>
        <p:spPr>
          <a:xfrm>
            <a:off x="7672680" y="4656960"/>
            <a:ext cx="1611000" cy="886680"/>
          </a:xfrm>
          <a:prstGeom prst="rect">
            <a:avLst/>
          </a:prstGeom>
          <a:ln>
            <a:noFill/>
          </a:ln>
        </p:spPr>
      </p:pic>
      <p:pic>
        <p:nvPicPr>
          <p:cNvPr id="859" name="Image 12"/>
          <p:cNvPicPr/>
          <p:nvPr/>
        </p:nvPicPr>
        <p:blipFill>
          <a:blip r:embed="rId6"/>
          <a:stretch/>
        </p:blipFill>
        <p:spPr>
          <a:xfrm>
            <a:off x="4120920" y="4656960"/>
            <a:ext cx="3479040" cy="932760"/>
          </a:xfrm>
          <a:prstGeom prst="rect">
            <a:avLst/>
          </a:prstGeom>
          <a:ln>
            <a:noFill/>
          </a:ln>
        </p:spPr>
      </p:pic>
      <p:pic>
        <p:nvPicPr>
          <p:cNvPr id="11" name="Image 12">
            <a:extLst>
              <a:ext uri="{FF2B5EF4-FFF2-40B4-BE49-F238E27FC236}">
                <a16:creationId xmlns:a16="http://schemas.microsoft.com/office/drawing/2014/main" id="{B0290214-364A-4CAF-99A4-8FB50AD91D2E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84076" y="5630242"/>
            <a:ext cx="1188207" cy="12034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1468407" y="434078"/>
            <a:ext cx="9919853" cy="6423922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8" name="CustomShape 2"/>
          <p:cNvSpPr/>
          <p:nvPr/>
        </p:nvSpPr>
        <p:spPr>
          <a:xfrm>
            <a:off x="1682044" y="121336"/>
            <a:ext cx="8891189" cy="843382"/>
          </a:xfrm>
          <a:prstGeom prst="rect">
            <a:avLst/>
          </a:prstGeom>
          <a:solidFill>
            <a:srgbClr val="E4E1C7"/>
          </a:solidFill>
          <a:ln w="25560">
            <a:solidFill>
              <a:srgbClr val="AA63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Présentation de la démarche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Axes et objectifs 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du Projet Alimentaire de Territoire du Pays Midi Quercy</a:t>
            </a:r>
          </a:p>
        </p:txBody>
      </p:sp>
      <p:graphicFrame>
        <p:nvGraphicFramePr>
          <p:cNvPr id="689" name="Table 3"/>
          <p:cNvGraphicFramePr/>
          <p:nvPr>
            <p:extLst>
              <p:ext uri="{D42A27DB-BD31-4B8C-83A1-F6EECF244321}">
                <p14:modId xmlns:p14="http://schemas.microsoft.com/office/powerpoint/2010/main" val="2790027576"/>
              </p:ext>
            </p:extLst>
          </p:nvPr>
        </p:nvGraphicFramePr>
        <p:xfrm>
          <a:off x="3543480" y="1343894"/>
          <a:ext cx="6655680" cy="4222827"/>
        </p:xfrm>
        <a:graphic>
          <a:graphicData uri="http://schemas.openxmlformats.org/drawingml/2006/table">
            <a:tbl>
              <a:tblPr/>
              <a:tblGrid>
                <a:gridCol w="257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 b="1" strike="noStrike" spc="-1">
                          <a:latin typeface="Arial"/>
                        </a:rPr>
                        <a:t>5 grands axes stratégiques</a:t>
                      </a:r>
                      <a:endParaRPr lang="fr-FR" sz="800" b="0" strike="noStrike" spc="-1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800" b="1" strike="noStrike" spc="-1">
                          <a:latin typeface="Arial"/>
                        </a:rPr>
                        <a:t>Objectifs opérationnels</a:t>
                      </a:r>
                      <a:endParaRPr lang="fr-FR" sz="800" b="0" strike="noStrike" spc="-1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ADD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04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1" strike="noStrike" spc="-1" dirty="0">
                          <a:solidFill>
                            <a:srgbClr val="000000"/>
                          </a:solidFill>
                          <a:latin typeface="Century Gothic;Century Gothic"/>
                        </a:rPr>
                        <a:t>Axe 1 : Conforter et soutenir la production / transformation / commercialisation en circuits-courts.</a:t>
                      </a:r>
                      <a:endParaRPr lang="fr-FR" sz="1000" b="0" strike="noStrike" spc="-1" dirty="0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Donner plus d’ampleur à la démarche Produits en Pays Midi-Quercy.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Mettre en place un communication plus ambitieuse et diversifiée autour des circuits-courts.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000" b="1" strike="noStrike" spc="-1" dirty="0">
                          <a:latin typeface="Arial"/>
                        </a:rPr>
                        <a:t>Accompagner des projets autours des équipements structurants et de la coordination entre offre locale et achat local.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5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1" strike="noStrike" spc="-1" dirty="0">
                          <a:solidFill>
                            <a:srgbClr val="000000"/>
                          </a:solidFill>
                          <a:latin typeface="Century Gothic;Century Gothic"/>
                        </a:rPr>
                        <a:t>Axe 2 : Construire et porter un discours cohérent sur le terroir et les patrimoines alimentaires.</a:t>
                      </a:r>
                      <a:br>
                        <a:rPr sz="1000" dirty="0"/>
                      </a:br>
                      <a:endParaRPr lang="fr-FR" sz="1000" b="0" strike="noStrike" spc="-1" dirty="0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 dirty="0">
                          <a:latin typeface="Arial"/>
                        </a:rPr>
                        <a:t>Identifier le patrimoine alimentaire en PMQ.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3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Traduire les productions alimentaires en termes de marketing territorial.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45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1" strike="noStrike" spc="-1" dirty="0">
                          <a:solidFill>
                            <a:srgbClr val="000000"/>
                          </a:solidFill>
                          <a:latin typeface="Century Gothic;Century Gothic"/>
                        </a:rPr>
                        <a:t>Axe 3 : Reconnaître le lien alimentation et santé.</a:t>
                      </a:r>
                      <a:br>
                        <a:rPr sz="1000" dirty="0"/>
                      </a:br>
                      <a:endParaRPr lang="fr-FR" sz="1000" b="0" strike="noStrike" spc="-1" dirty="0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Généraliser des interventions scolaire sur l’alimentation.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4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Connecter l’alimentation à l’activité physique.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25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1" strike="noStrike" spc="-1" dirty="0">
                          <a:solidFill>
                            <a:srgbClr val="000000"/>
                          </a:solidFill>
                          <a:latin typeface="Century Gothic;Century Gothic"/>
                        </a:rPr>
                        <a:t>Axe 4 : Assurer et permettre la capacité à l’</a:t>
                      </a:r>
                      <a:r>
                        <a:rPr lang="fr-FR" sz="1000" b="1" strike="noStrike" spc="-1" dirty="0" err="1">
                          <a:solidFill>
                            <a:srgbClr val="000000"/>
                          </a:solidFill>
                          <a:latin typeface="Century Gothic;Century Gothic"/>
                        </a:rPr>
                        <a:t>auto-production</a:t>
                      </a:r>
                      <a:r>
                        <a:rPr lang="fr-FR" sz="1000" b="1" strike="noStrike" spc="-1" dirty="0">
                          <a:solidFill>
                            <a:srgbClr val="000000"/>
                          </a:solidFill>
                          <a:latin typeface="Century Gothic;Century Gothic"/>
                        </a:rPr>
                        <a:t> des habitant-e-s du territoire.</a:t>
                      </a:r>
                      <a:endParaRPr lang="fr-FR" sz="1000" b="0" strike="noStrike" spc="-1" dirty="0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Identifier et accompagner le potentiel des jardins de tous types sur le territoire.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2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Donner à chacun·e les moyens de cuisiner simplement et de manière autonome.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95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1" strike="noStrike" spc="-1" dirty="0">
                          <a:solidFill>
                            <a:srgbClr val="000000"/>
                          </a:solidFill>
                          <a:latin typeface="Century Gothic;Century Gothic"/>
                        </a:rPr>
                        <a:t>Axe 5 : Assurer la pérennité de la dynamique agricole.</a:t>
                      </a:r>
                      <a:br>
                        <a:rPr sz="1000" dirty="0"/>
                      </a:br>
                      <a:endParaRPr lang="fr-FR" sz="1000" b="0" strike="noStrike" spc="-1" dirty="0">
                        <a:latin typeface="Arial"/>
                      </a:endParaRP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Articuler la planification urbaine aux enjeux agricoles.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9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>
                          <a:latin typeface="Arial"/>
                        </a:rPr>
                        <a:t>Accompagner le monde agricole dans ses mutations.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700" b="0" strike="noStrike" spc="-1" dirty="0">
                          <a:latin typeface="Arial"/>
                        </a:rPr>
                        <a:t>Penser l’adaptation de l’Agriculture au changement climatique.</a:t>
                      </a:r>
                    </a:p>
                  </a:txBody>
                  <a:tcPr marL="6480" marR="64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90" name="Image 12"/>
          <p:cNvPicPr/>
          <p:nvPr/>
        </p:nvPicPr>
        <p:blipFill>
          <a:blip r:embed="rId2"/>
          <a:stretch/>
        </p:blipFill>
        <p:spPr>
          <a:xfrm>
            <a:off x="2355273" y="2565000"/>
            <a:ext cx="1188207" cy="1203436"/>
          </a:xfrm>
          <a:prstGeom prst="rect">
            <a:avLst/>
          </a:prstGeom>
          <a:ln>
            <a:noFill/>
          </a:ln>
        </p:spPr>
      </p:pic>
      <p:pic>
        <p:nvPicPr>
          <p:cNvPr id="691" name="Image 2"/>
          <p:cNvPicPr/>
          <p:nvPr/>
        </p:nvPicPr>
        <p:blipFill>
          <a:blip r:embed="rId3"/>
          <a:stretch/>
        </p:blipFill>
        <p:spPr>
          <a:xfrm rot="5400000">
            <a:off x="10098720" y="4683960"/>
            <a:ext cx="1474560" cy="2421000"/>
          </a:xfrm>
          <a:prstGeom prst="rect">
            <a:avLst/>
          </a:prstGeom>
          <a:ln>
            <a:noFill/>
          </a:ln>
        </p:spPr>
      </p:pic>
      <p:sp>
        <p:nvSpPr>
          <p:cNvPr id="692" name="CustomShape 4"/>
          <p:cNvSpPr/>
          <p:nvPr/>
        </p:nvSpPr>
        <p:spPr>
          <a:xfrm>
            <a:off x="3082320" y="5710680"/>
            <a:ext cx="564516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Labellisation depuis octobre 2017, durée de 3 ans.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829789-9E68-4FB3-BC41-08A9389FD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75" y="121336"/>
            <a:ext cx="2621116" cy="83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CustomShape 1"/>
          <p:cNvSpPr/>
          <p:nvPr/>
        </p:nvSpPr>
        <p:spPr>
          <a:xfrm>
            <a:off x="1454727" y="1052640"/>
            <a:ext cx="10125753" cy="5597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b="1" u="sng" spc="-1" dirty="0">
                <a:solidFill>
                  <a:srgbClr val="000000"/>
                </a:solidFill>
                <a:latin typeface="+mj-lt"/>
                <a:ea typeface="SimSun"/>
              </a:rPr>
              <a:t>PRINCIPES</a:t>
            </a:r>
            <a:endParaRPr lang="fr-FR" sz="2000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000000"/>
                </a:solidFill>
                <a:latin typeface="+mj-lt"/>
              </a:rPr>
              <a:t>Développer l’approvisionnement des cantines en produits locaux </a:t>
            </a:r>
            <a:r>
              <a:rPr lang="fr-FR" sz="2000" spc="-1" dirty="0">
                <a:solidFill>
                  <a:srgbClr val="000000"/>
                </a:solidFill>
                <a:latin typeface="+mj-lt"/>
              </a:rPr>
              <a:t>en </a:t>
            </a:r>
            <a:r>
              <a:rPr lang="fr-FR" sz="2000" b="1" spc="-1" dirty="0">
                <a:solidFill>
                  <a:srgbClr val="000000"/>
                </a:solidFill>
                <a:latin typeface="+mj-lt"/>
              </a:rPr>
              <a:t>accompagnant </a:t>
            </a:r>
            <a:r>
              <a:rPr lang="fr-FR" sz="2000" b="1" spc="-1" dirty="0">
                <a:solidFill>
                  <a:srgbClr val="000000"/>
                </a:solidFill>
                <a:latin typeface="+mj-lt"/>
                <a:ea typeface="SimSun"/>
              </a:rPr>
              <a:t>les gestionnaires de restauration collective </a:t>
            </a:r>
            <a:r>
              <a:rPr lang="fr-FR" sz="2000" spc="-1" dirty="0">
                <a:solidFill>
                  <a:srgbClr val="000000"/>
                </a:solidFill>
                <a:latin typeface="+mj-lt"/>
                <a:ea typeface="SimSun"/>
              </a:rPr>
              <a:t>publique</a:t>
            </a:r>
            <a:r>
              <a:rPr lang="fr-FR" sz="2000" spc="-1" dirty="0">
                <a:solidFill>
                  <a:srgbClr val="000000"/>
                </a:solidFill>
                <a:latin typeface="+mj-lt"/>
              </a:rPr>
              <a:t>, pour proposer des produits locaux frais et de saison</a:t>
            </a:r>
          </a:p>
          <a:p>
            <a:pPr>
              <a:lnSpc>
                <a:spcPct val="100000"/>
              </a:lnSpc>
            </a:pPr>
            <a:endParaRPr lang="fr-FR" sz="2000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2000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2000" spc="-1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2000" spc="-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2000" b="1" u="sng" spc="-1" dirty="0">
                <a:solidFill>
                  <a:srgbClr val="000000"/>
                </a:solidFill>
                <a:latin typeface="+mj-lt"/>
                <a:ea typeface="SimSun"/>
              </a:rPr>
              <a:t>OBJECTIFS</a:t>
            </a:r>
            <a:endParaRPr lang="fr-FR" sz="2000" spc="-1" dirty="0">
              <a:latin typeface="+mj-lt"/>
            </a:endParaRPr>
          </a:p>
          <a:p>
            <a:pPr marL="344340" indent="-342900">
              <a:buFontTx/>
              <a:buChar char="-"/>
            </a:pPr>
            <a:r>
              <a:rPr lang="fr-FR" sz="2000" spc="-1" dirty="0">
                <a:solidFill>
                  <a:srgbClr val="000000"/>
                </a:solidFill>
                <a:latin typeface="+mj-lt"/>
                <a:ea typeface="SimSun"/>
              </a:rPr>
              <a:t>aider les gestionnaires à s’approvisionner en produits locaux de qualité</a:t>
            </a:r>
          </a:p>
          <a:p>
            <a:pPr marL="344340" indent="-342900">
              <a:buFontTx/>
              <a:buChar char="-"/>
            </a:pPr>
            <a:r>
              <a:rPr lang="fr-FR" sz="2000" spc="-1" dirty="0">
                <a:solidFill>
                  <a:srgbClr val="000000"/>
                </a:solidFill>
                <a:latin typeface="+mj-lt"/>
                <a:ea typeface="SimSun"/>
              </a:rPr>
              <a:t>développer le lien avec les producteurs locaux </a:t>
            </a:r>
          </a:p>
          <a:p>
            <a:pPr marL="344340" indent="-342900">
              <a:buFontTx/>
              <a:buChar char="-"/>
            </a:pPr>
            <a:r>
              <a:rPr lang="fr-FR" sz="2000" spc="-1" dirty="0">
                <a:solidFill>
                  <a:srgbClr val="000000"/>
                </a:solidFill>
                <a:latin typeface="+mj-lt"/>
              </a:rPr>
              <a:t>valoriser la production locale en assurant un revenu régulier aux producteurs</a:t>
            </a:r>
          </a:p>
          <a:p>
            <a:pPr marL="344340" indent="-342900">
              <a:lnSpc>
                <a:spcPct val="100000"/>
              </a:lnSpc>
              <a:buFontTx/>
              <a:buChar char="-"/>
            </a:pPr>
            <a:r>
              <a:rPr lang="fr-FR" sz="2000" spc="-1" dirty="0">
                <a:solidFill>
                  <a:srgbClr val="000000"/>
                </a:solidFill>
                <a:latin typeface="+mj-lt"/>
                <a:ea typeface="SimSun"/>
              </a:rPr>
              <a:t>assurer la pérennité des exploitations</a:t>
            </a:r>
          </a:p>
          <a:p>
            <a:pPr marL="344340" indent="-342900">
              <a:lnSpc>
                <a:spcPct val="100000"/>
              </a:lnSpc>
              <a:buFontTx/>
              <a:buChar char="-"/>
            </a:pPr>
            <a:r>
              <a:rPr lang="fr-FR" sz="2000" spc="-1" dirty="0">
                <a:solidFill>
                  <a:srgbClr val="000000"/>
                </a:solidFill>
                <a:latin typeface="+mj-lt"/>
              </a:rPr>
              <a:t>favoriser la santé alimentaire des usagers des cantines</a:t>
            </a:r>
          </a:p>
          <a:p>
            <a:pPr marL="344340" indent="-342900">
              <a:lnSpc>
                <a:spcPct val="100000"/>
              </a:lnSpc>
              <a:buFontTx/>
              <a:buChar char="-"/>
            </a:pPr>
            <a:r>
              <a:rPr lang="fr-FR" sz="2000" spc="-1" dirty="0">
                <a:solidFill>
                  <a:srgbClr val="000000"/>
                </a:solidFill>
                <a:latin typeface="+mj-lt"/>
              </a:rPr>
              <a:t>limiter le gaspillage alimentaire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77" name="CustomShape 2"/>
          <p:cNvSpPr/>
          <p:nvPr/>
        </p:nvSpPr>
        <p:spPr>
          <a:xfrm>
            <a:off x="9785673" y="5563135"/>
            <a:ext cx="1589138" cy="12151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PORTAGE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pic>
        <p:nvPicPr>
          <p:cNvPr id="778" name="Picture 11"/>
          <p:cNvPicPr/>
          <p:nvPr/>
        </p:nvPicPr>
        <p:blipFill>
          <a:blip r:embed="rId2"/>
          <a:stretch/>
        </p:blipFill>
        <p:spPr>
          <a:xfrm>
            <a:off x="10004962" y="5854462"/>
            <a:ext cx="1150560" cy="632520"/>
          </a:xfrm>
          <a:prstGeom prst="rect">
            <a:avLst/>
          </a:prstGeom>
          <a:ln>
            <a:noFill/>
          </a:ln>
        </p:spPr>
      </p:pic>
      <p:sp>
        <p:nvSpPr>
          <p:cNvPr id="779" name="CustomShape 3"/>
          <p:cNvSpPr/>
          <p:nvPr/>
        </p:nvSpPr>
        <p:spPr>
          <a:xfrm>
            <a:off x="1591733" y="97927"/>
            <a:ext cx="9783078" cy="112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Présentation de la démarche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Expérimentation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« Plus de produits locaux et/ou bio 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dans la restauration collective »</a:t>
            </a:r>
            <a:endParaRPr lang="fr-FR" sz="1800" b="1" strike="noStrike" spc="-1" dirty="0">
              <a:latin typeface="Arial"/>
            </a:endParaRPr>
          </a:p>
        </p:txBody>
      </p:sp>
      <p:pic>
        <p:nvPicPr>
          <p:cNvPr id="6" name="Image 3"/>
          <p:cNvPicPr/>
          <p:nvPr/>
        </p:nvPicPr>
        <p:blipFill>
          <a:blip r:embed="rId3"/>
          <a:stretch/>
        </p:blipFill>
        <p:spPr>
          <a:xfrm>
            <a:off x="5378901" y="2512813"/>
            <a:ext cx="2161382" cy="1580885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711445-BB3F-4891-8D87-2FF00C3EB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9" y="240558"/>
            <a:ext cx="2621116" cy="83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ustomShape 1"/>
          <p:cNvSpPr/>
          <p:nvPr/>
        </p:nvSpPr>
        <p:spPr>
          <a:xfrm>
            <a:off x="1911089" y="1222000"/>
            <a:ext cx="10088070" cy="563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FONCTIONNEMENT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lang="fr-FR" sz="1800" b="1" strike="noStrike" spc="-1" dirty="0">
                <a:solidFill>
                  <a:schemeClr val="accent6">
                    <a:lumMod val="75000"/>
                  </a:schemeClr>
                </a:solidFill>
                <a:latin typeface="Arial"/>
                <a:ea typeface="DejaVu Sans"/>
              </a:rPr>
              <a:t>Enquête sur les pratiques de la restauration collective en Midi Quercy</a:t>
            </a:r>
            <a:endParaRPr lang="fr-FR" sz="1800" b="0" strike="noStrike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latin typeface="Arial"/>
              </a:rPr>
              <a:t>=&gt; </a:t>
            </a:r>
            <a:r>
              <a:rPr lang="fr-FR" b="1" spc="-1" dirty="0">
                <a:latin typeface="Arial"/>
              </a:rPr>
              <a:t>Restitution de l’enquête, informations sur le contexte règlementaire </a:t>
            </a:r>
            <a:endParaRPr lang="fr-FR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Symbol"/>
              <a:buChar char="Þ"/>
            </a:pPr>
            <a:r>
              <a:rPr lang="fr-FR" sz="1800" b="1" strike="noStrike" spc="-1" dirty="0">
                <a:latin typeface="Arial"/>
                <a:ea typeface="DejaVu Sans"/>
              </a:rPr>
              <a:t>Rencontres des gestionnaires de cantines sur des thématiques spécifiques 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 dirty="0">
                <a:latin typeface="Arial"/>
                <a:ea typeface="DejaVu Sans"/>
              </a:rPr>
              <a:t> </a:t>
            </a:r>
            <a:r>
              <a:rPr lang="fr-FR" sz="1800" b="0" strike="noStrike" spc="-1" dirty="0">
                <a:latin typeface="Arial"/>
                <a:ea typeface="DejaVu Sans"/>
              </a:rPr>
              <a:t>- la commande publique en restauration collective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latin typeface="Arial"/>
                <a:ea typeface="DejaVu Sans"/>
              </a:rPr>
              <a:t>- les outils structurants (légumerie, plateforme informatique…)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latin typeface="Arial"/>
                <a:ea typeface="DejaVu Sans"/>
              </a:rPr>
              <a:t>- les échanges de pratiques entre cuisiniers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fr-FR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lang="fr-FR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750" indent="-285750">
              <a:lnSpc>
                <a:spcPct val="100000"/>
              </a:lnSpc>
              <a:buFont typeface="Symbol" panose="05050102010706020507" pitchFamily="18" charset="2"/>
              <a:buChar char="Þ"/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En 2020, </a:t>
            </a:r>
            <a:r>
              <a:rPr lang="fr-FR" b="1" spc="-1" dirty="0">
                <a:solidFill>
                  <a:srgbClr val="000000"/>
                </a:solidFill>
              </a:rPr>
              <a:t>travail conjoint avec les producteurs locaux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</a:rPr>
              <a:t>mobiliser et connecter les producteurs susceptibles d’approvisionner les cantines en produits locaux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2122200" y="138545"/>
            <a:ext cx="9602954" cy="112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Présentation de la démarche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Expérimentation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« Plus de produits locaux et/ou bio </a:t>
            </a:r>
          </a:p>
          <a:p>
            <a:pPr algn="ctr">
              <a:lnSpc>
                <a:spcPct val="100000"/>
              </a:lnSpc>
            </a:pPr>
            <a:r>
              <a:rPr lang="fr-FR" b="1" spc="-1" dirty="0">
                <a:solidFill>
                  <a:srgbClr val="000000"/>
                </a:solidFill>
                <a:latin typeface="Century Gothic"/>
              </a:rPr>
              <a:t>dans la restauration collective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74" y="1261745"/>
            <a:ext cx="1318385" cy="18827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00" y="3017049"/>
            <a:ext cx="2430897" cy="28800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8A5A8A-44BD-44AE-9DB7-C9586015E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90" y="261134"/>
            <a:ext cx="2621116" cy="83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603022" y="245465"/>
            <a:ext cx="10284178" cy="1015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 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Répartition des cuisines</a:t>
            </a:r>
            <a:br>
              <a:rPr lang="fr-FR" sz="1800" spc="-1" dirty="0"/>
            </a:b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Restauration collective des établissements ayant une mission de service public</a:t>
            </a:r>
          </a:p>
          <a:p>
            <a:endParaRPr lang="fr-FR" dirty="0"/>
          </a:p>
          <a:p>
            <a:r>
              <a:rPr lang="fr-FR" dirty="0"/>
              <a:t>     Nombre de cuisines			Nombre d’usagers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Nombre de cuisines préparant les repas : 36</a:t>
            </a:r>
          </a:p>
          <a:p>
            <a:r>
              <a:rPr lang="fr-FR" dirty="0"/>
              <a:t>Nombre d’usagers de la restauration collective : environ 8000 usagers</a:t>
            </a:r>
          </a:p>
          <a:p>
            <a:r>
              <a:rPr lang="fr-FR" dirty="0"/>
              <a:t>Nombre de repas servis : environ </a:t>
            </a:r>
            <a:r>
              <a:rPr lang="fr-FR" b="1" dirty="0"/>
              <a:t>1,5 millions de repas /an</a:t>
            </a:r>
          </a:p>
          <a:p>
            <a:r>
              <a:rPr lang="fr-FR" dirty="0"/>
              <a:t>Nombre d’usager par cuisine : mini 40 / maxi 1000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4322A75-1755-46B2-9DC6-FEE403452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69635"/>
              </p:ext>
            </p:extLst>
          </p:nvPr>
        </p:nvGraphicFramePr>
        <p:xfrm>
          <a:off x="6164814" y="2618510"/>
          <a:ext cx="5273442" cy="860974"/>
        </p:xfrm>
        <a:graphic>
          <a:graphicData uri="http://schemas.openxmlformats.org/drawingml/2006/table">
            <a:tbl>
              <a:tblPr/>
              <a:tblGrid>
                <a:gridCol w="878907">
                  <a:extLst>
                    <a:ext uri="{9D8B030D-6E8A-4147-A177-3AD203B41FA5}">
                      <a16:colId xmlns:a16="http://schemas.microsoft.com/office/drawing/2014/main" val="112054500"/>
                    </a:ext>
                  </a:extLst>
                </a:gridCol>
                <a:gridCol w="878907">
                  <a:extLst>
                    <a:ext uri="{9D8B030D-6E8A-4147-A177-3AD203B41FA5}">
                      <a16:colId xmlns:a16="http://schemas.microsoft.com/office/drawing/2014/main" val="252599164"/>
                    </a:ext>
                  </a:extLst>
                </a:gridCol>
                <a:gridCol w="878907">
                  <a:extLst>
                    <a:ext uri="{9D8B030D-6E8A-4147-A177-3AD203B41FA5}">
                      <a16:colId xmlns:a16="http://schemas.microsoft.com/office/drawing/2014/main" val="1942310592"/>
                    </a:ext>
                  </a:extLst>
                </a:gridCol>
                <a:gridCol w="878907">
                  <a:extLst>
                    <a:ext uri="{9D8B030D-6E8A-4147-A177-3AD203B41FA5}">
                      <a16:colId xmlns:a16="http://schemas.microsoft.com/office/drawing/2014/main" val="2301982943"/>
                    </a:ext>
                  </a:extLst>
                </a:gridCol>
                <a:gridCol w="878907">
                  <a:extLst>
                    <a:ext uri="{9D8B030D-6E8A-4147-A177-3AD203B41FA5}">
                      <a16:colId xmlns:a16="http://schemas.microsoft.com/office/drawing/2014/main" val="706081078"/>
                    </a:ext>
                  </a:extLst>
                </a:gridCol>
                <a:gridCol w="878907">
                  <a:extLst>
                    <a:ext uri="{9D8B030D-6E8A-4147-A177-3AD203B41FA5}">
                      <a16:colId xmlns:a16="http://schemas.microsoft.com/office/drawing/2014/main" val="4198295414"/>
                    </a:ext>
                  </a:extLst>
                </a:gridCol>
              </a:tblGrid>
              <a:tr h="430487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scolaires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collègiens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lycéens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ehpad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79105"/>
                  </a:ext>
                </a:extLst>
              </a:tr>
              <a:tr h="430487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59716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147B391-4EF9-45A6-A177-B32903341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695403"/>
              </p:ext>
            </p:extLst>
          </p:nvPr>
        </p:nvGraphicFramePr>
        <p:xfrm>
          <a:off x="8306508" y="3387971"/>
          <a:ext cx="4007076" cy="289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5D6453C-993A-4E30-B7A0-586D51A26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084" y="372650"/>
            <a:ext cx="2621116" cy="837938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4441ADD-10F9-4932-ADCC-B850148A2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30564"/>
              </p:ext>
            </p:extLst>
          </p:nvPr>
        </p:nvGraphicFramePr>
        <p:xfrm>
          <a:off x="2201952" y="2618510"/>
          <a:ext cx="3825235" cy="2280285"/>
        </p:xfrm>
        <a:graphic>
          <a:graphicData uri="http://schemas.openxmlformats.org/drawingml/2006/table">
            <a:tbl>
              <a:tblPr/>
              <a:tblGrid>
                <a:gridCol w="2880842">
                  <a:extLst>
                    <a:ext uri="{9D8B030D-6E8A-4147-A177-3AD203B41FA5}">
                      <a16:colId xmlns:a16="http://schemas.microsoft.com/office/drawing/2014/main" val="2146965962"/>
                    </a:ext>
                  </a:extLst>
                </a:gridCol>
                <a:gridCol w="944393">
                  <a:extLst>
                    <a:ext uri="{9D8B030D-6E8A-4147-A177-3AD203B41FA5}">
                      <a16:colId xmlns:a16="http://schemas.microsoft.com/office/drawing/2014/main" val="4138900933"/>
                    </a:ext>
                  </a:extLst>
                </a:gridCol>
              </a:tblGrid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de cuisines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841856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 pour scolaires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769337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 pour collègiens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15555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 pour lycéens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641688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 pour scolaires + collègiens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391295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 pour scolaires+ seniors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1862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 pour seniors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078499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 pour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983138"/>
                  </a:ext>
                </a:extLst>
              </a:tr>
              <a:tr h="1832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CUISINES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7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69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545989" y="245465"/>
            <a:ext cx="10352499" cy="9913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 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Types de gestion</a:t>
            </a: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151-0901-46E1-90B0-6D991405E690}"/>
              </a:ext>
            </a:extLst>
          </p:cNvPr>
          <p:cNvSpPr/>
          <p:nvPr/>
        </p:nvSpPr>
        <p:spPr>
          <a:xfrm>
            <a:off x="1545990" y="1416381"/>
            <a:ext cx="102277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							Informations DRAAF</a:t>
            </a:r>
          </a:p>
          <a:p>
            <a:endParaRPr lang="fr-FR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5E3C77-FDFF-4455-B77D-7529717D2339}"/>
              </a:ext>
            </a:extLst>
          </p:cNvPr>
          <p:cNvSpPr/>
          <p:nvPr/>
        </p:nvSpPr>
        <p:spPr>
          <a:xfrm>
            <a:off x="2643681" y="5173964"/>
            <a:ext cx="3452319" cy="101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Prix facturé convive</a:t>
            </a:r>
          </a:p>
          <a:p>
            <a:pPr algn="ctr"/>
            <a:r>
              <a:rPr lang="fr-FR" dirty="0"/>
              <a:t>Entre 2 € et 3 € (scolaire)</a:t>
            </a:r>
          </a:p>
          <a:p>
            <a:pPr algn="ctr"/>
            <a:r>
              <a:rPr lang="fr-FR" dirty="0"/>
              <a:t>Entre 4,20 € et 7,50 € (seniors)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538A3-154E-49CD-8812-5D5FC410F4F8}"/>
              </a:ext>
            </a:extLst>
          </p:cNvPr>
          <p:cNvSpPr/>
          <p:nvPr/>
        </p:nvSpPr>
        <p:spPr>
          <a:xfrm>
            <a:off x="2854906" y="2886142"/>
            <a:ext cx="2967160" cy="1233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Coût du repas</a:t>
            </a:r>
          </a:p>
          <a:p>
            <a:pPr algn="ctr"/>
            <a:r>
              <a:rPr lang="fr-FR" dirty="0"/>
              <a:t>Entre 1,6 € et 6,4 €</a:t>
            </a:r>
          </a:p>
          <a:p>
            <a:pPr algn="ctr"/>
            <a:r>
              <a:rPr lang="fr-FR" sz="1400" dirty="0"/>
              <a:t>Concédée : entre 2 et 5 €</a:t>
            </a:r>
          </a:p>
          <a:p>
            <a:pPr algn="ctr"/>
            <a:r>
              <a:rPr lang="fr-FR" sz="1400" dirty="0"/>
              <a:t>Directe : 1,6 à 6,5 €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8CD752-9F1F-4792-B24D-299C70F74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72" y="330379"/>
            <a:ext cx="2621116" cy="8379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867B38-4EC4-47B0-BD55-7436781B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933" y="1851949"/>
            <a:ext cx="4580321" cy="48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>
            <a:spLocks noGrp="1"/>
          </p:cNvSpPr>
          <p:nvPr>
            <p:ph type="title"/>
          </p:nvPr>
        </p:nvSpPr>
        <p:spPr>
          <a:xfrm>
            <a:off x="1545989" y="245465"/>
            <a:ext cx="10352499" cy="114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pc="-1" dirty="0">
                <a:solidFill>
                  <a:srgbClr val="000000"/>
                </a:solidFill>
              </a:rPr>
              <a:t>Enquête sur les pratiques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 de la restauration collective en Midi Quercy</a:t>
            </a:r>
            <a:br>
              <a:rPr lang="fr-FR" sz="1800" b="1" spc="-1" dirty="0">
                <a:solidFill>
                  <a:srgbClr val="000000"/>
                </a:solidFill>
              </a:rPr>
            </a:br>
            <a:r>
              <a:rPr lang="fr-FR" sz="1800" b="1" spc="-1" dirty="0">
                <a:solidFill>
                  <a:srgbClr val="000000"/>
                </a:solidFill>
              </a:rPr>
              <a:t>Types de gestion</a:t>
            </a:r>
            <a:br>
              <a:rPr lang="fr-FR" sz="1800" spc="-1" dirty="0"/>
            </a:br>
            <a:endParaRPr lang="fr-FR" sz="1800" b="1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4A4BE-EAC5-4444-8445-B7F4CE4A34DB}"/>
              </a:ext>
            </a:extLst>
          </p:cNvPr>
          <p:cNvSpPr/>
          <p:nvPr/>
        </p:nvSpPr>
        <p:spPr>
          <a:xfrm>
            <a:off x="1941342" y="1684036"/>
            <a:ext cx="9437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15F151-0901-46E1-90B0-6D991405E690}"/>
              </a:ext>
            </a:extLst>
          </p:cNvPr>
          <p:cNvSpPr/>
          <p:nvPr/>
        </p:nvSpPr>
        <p:spPr>
          <a:xfrm>
            <a:off x="1545990" y="1877536"/>
            <a:ext cx="10227733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Réponse enquête : 19 cuisines pour environ 3500 convives (principalement scolaires)</a:t>
            </a:r>
          </a:p>
          <a:p>
            <a:endParaRPr lang="fr-FR" b="1" dirty="0"/>
          </a:p>
          <a:p>
            <a:r>
              <a:rPr lang="fr-FR" b="1" dirty="0"/>
              <a:t>	De nombreuses cuisines réalisent la préparation des repas en direct (régie)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sz="1050" dirty="0"/>
              <a:t>			</a:t>
            </a:r>
            <a:r>
              <a:rPr lang="fr-FR" sz="1200" dirty="0"/>
              <a:t>* dont 1 souhaite passer à une gestion directe</a:t>
            </a:r>
          </a:p>
          <a:p>
            <a:endParaRPr lang="fr-FR" sz="1050" dirty="0"/>
          </a:p>
          <a:p>
            <a:endParaRPr lang="fr-FR" sz="1050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Et la plupart ne passent pas par l’intermédiaire d’un marché public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EEF375D-1B37-41C2-84DA-13EFEDBDE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98768"/>
              </p:ext>
            </p:extLst>
          </p:nvPr>
        </p:nvGraphicFramePr>
        <p:xfrm>
          <a:off x="2848182" y="2964998"/>
          <a:ext cx="6082144" cy="1303233"/>
        </p:xfrm>
        <a:graphic>
          <a:graphicData uri="http://schemas.openxmlformats.org/drawingml/2006/table">
            <a:tbl>
              <a:tblPr/>
              <a:tblGrid>
                <a:gridCol w="2694213">
                  <a:extLst>
                    <a:ext uri="{9D8B030D-6E8A-4147-A177-3AD203B41FA5}">
                      <a16:colId xmlns:a16="http://schemas.microsoft.com/office/drawing/2014/main" val="1650737470"/>
                    </a:ext>
                  </a:extLst>
                </a:gridCol>
                <a:gridCol w="967980">
                  <a:extLst>
                    <a:ext uri="{9D8B030D-6E8A-4147-A177-3AD203B41FA5}">
                      <a16:colId xmlns:a16="http://schemas.microsoft.com/office/drawing/2014/main" val="2839746994"/>
                    </a:ext>
                  </a:extLst>
                </a:gridCol>
                <a:gridCol w="967980">
                  <a:extLst>
                    <a:ext uri="{9D8B030D-6E8A-4147-A177-3AD203B41FA5}">
                      <a16:colId xmlns:a16="http://schemas.microsoft.com/office/drawing/2014/main" val="3962236409"/>
                    </a:ext>
                  </a:extLst>
                </a:gridCol>
                <a:gridCol w="1451971">
                  <a:extLst>
                    <a:ext uri="{9D8B030D-6E8A-4147-A177-3AD203B41FA5}">
                      <a16:colId xmlns:a16="http://schemas.microsoft.com/office/drawing/2014/main" val="1819676724"/>
                    </a:ext>
                  </a:extLst>
                </a:gridCol>
              </a:tblGrid>
              <a:tr h="5621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 cuisines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 convives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 convives/cuisine</a:t>
                      </a:r>
                      <a:b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(moyenne)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15895"/>
                  </a:ext>
                </a:extLst>
              </a:tr>
              <a:tr h="2810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concédée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213884"/>
                  </a:ext>
                </a:extLst>
              </a:tr>
              <a:tr h="2810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303493"/>
                  </a:ext>
                </a:extLst>
              </a:tr>
            </a:tbl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DF4B7C77-394F-48EB-A10E-3866CDF42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850327"/>
              </p:ext>
            </p:extLst>
          </p:nvPr>
        </p:nvGraphicFramePr>
        <p:xfrm>
          <a:off x="8136877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178CD752-9F1F-4792-B24D-299C70F74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72" y="398896"/>
            <a:ext cx="2621116" cy="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4597</TotalTime>
  <Words>1934</Words>
  <Application>Microsoft Office PowerPoint</Application>
  <PresentationFormat>Grand écran</PresentationFormat>
  <Paragraphs>733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Century Gothic</vt:lpstr>
      <vt:lpstr>Century Gothic;Century Gothic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Enquête sur les pratiques  de la restauration collective en Midi Quercy Répartition des cuisines </vt:lpstr>
      <vt:lpstr>Enquête sur les pratiques  de la restauration collective en Midi Quercy Types de gestion</vt:lpstr>
      <vt:lpstr>Enquête sur les pratiques  de la restauration collective en Midi Quercy Types de gestion </vt:lpstr>
      <vt:lpstr>Enquête sur les pratiques  de la restauration collective en Midi Quercy L’approvisionnement </vt:lpstr>
      <vt:lpstr>Enquête sur les pratiques  de la restauration collective en Midi Quercy L’approvisionnement </vt:lpstr>
      <vt:lpstr>Enquête sur les pratiques  de la restauration collective en Midi Quercy L’intégration de produits locaux</vt:lpstr>
      <vt:lpstr>Enquête sur les pratiques  de la restauration collective en Midi Quercy L’intégration de produits locaux</vt:lpstr>
      <vt:lpstr>Enquête sur les pratiques  de la restauration collective en Midi Quercy L’intégration de produits locaux </vt:lpstr>
      <vt:lpstr>Enquête sur les pratiques  de la restauration collective en Midi Quercy L’intégration de produits locaux</vt:lpstr>
      <vt:lpstr>Enquête sur les pratiques  de la restauration collective en Midi Quercy L’intégration de produits locaux</vt:lpstr>
      <vt:lpstr>Enquête sur les pratiques  de la restauration collective en Midi Quercy intégration de produits locaux </vt:lpstr>
      <vt:lpstr> Enquête sur les pratiques  de la restauration collective en Midi Quercy Les équipements   </vt:lpstr>
      <vt:lpstr>L’offre de produits locaux Identifier la ressource</vt:lpstr>
      <vt:lpstr>L’offre de produits locaux Mettre en lien offre et demande</vt:lpstr>
      <vt:lpstr>L’offre de produits locaux Des exemples</vt:lpstr>
      <vt:lpstr>Les obligations de la loi Egalim</vt:lpstr>
      <vt:lpstr>Les obligations de la loi Egalim</vt:lpstr>
      <vt:lpstr>Les obligations de la loi Egalim</vt:lpstr>
      <vt:lpstr>Les obligations de la loi Egalim</vt:lpstr>
      <vt:lpstr>Les obligations de la loi Egalim</vt:lpstr>
      <vt:lpstr>Les obligations de la loi Egalim</vt:lpstr>
      <vt:lpstr>Les obligations de la loi Egalim</vt:lpstr>
      <vt:lpstr>Pour les scolaires : le dispositif européen  « Lait, fruit et légume à l’école »</vt:lpstr>
      <vt:lpstr>Des questions ? Des remarques? Des suggestions?</vt:lpstr>
      <vt:lpstr>L’approvisionnement de la restauration collective en produits locaux et/ou bio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pilotage Alimentation/circuits-courts</dc:title>
  <dc:subject/>
  <dc:creator>User</dc:creator>
  <dc:description/>
  <cp:lastModifiedBy>sandrine pradier</cp:lastModifiedBy>
  <cp:revision>346</cp:revision>
  <cp:lastPrinted>2019-10-08T14:06:03Z</cp:lastPrinted>
  <dcterms:created xsi:type="dcterms:W3CDTF">2016-11-15T10:01:00Z</dcterms:created>
  <dcterms:modified xsi:type="dcterms:W3CDTF">2019-10-28T15:53:55Z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1033-10.2.0.5838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Personnalisé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29</vt:i4>
  </property>
</Properties>
</file>